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56" r:id="rId2"/>
    <p:sldId id="257" r:id="rId3"/>
    <p:sldId id="259" r:id="rId4"/>
    <p:sldId id="260" r:id="rId5"/>
    <p:sldId id="261" r:id="rId6"/>
    <p:sldId id="267" r:id="rId7"/>
    <p:sldId id="266" r:id="rId8"/>
    <p:sldId id="262" r:id="rId9"/>
    <p:sldId id="268" r:id="rId10"/>
    <p:sldId id="276" r:id="rId11"/>
    <p:sldId id="280" r:id="rId12"/>
    <p:sldId id="269" r:id="rId13"/>
    <p:sldId id="279" r:id="rId14"/>
    <p:sldId id="281" r:id="rId15"/>
    <p:sldId id="278" r:id="rId16"/>
    <p:sldId id="275" r:id="rId17"/>
    <p:sldId id="283" r:id="rId18"/>
    <p:sldId id="282" r:id="rId19"/>
    <p:sldId id="284" r:id="rId20"/>
    <p:sldId id="289" r:id="rId21"/>
    <p:sldId id="285" r:id="rId22"/>
    <p:sldId id="290" r:id="rId23"/>
    <p:sldId id="288" r:id="rId24"/>
    <p:sldId id="296" r:id="rId25"/>
    <p:sldId id="287" r:id="rId26"/>
    <p:sldId id="291" r:id="rId27"/>
    <p:sldId id="286" r:id="rId28"/>
    <p:sldId id="294" r:id="rId29"/>
    <p:sldId id="292" r:id="rId30"/>
    <p:sldId id="297" r:id="rId31"/>
    <p:sldId id="295" r:id="rId32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1CB"/>
    <a:srgbClr val="FCEBDC"/>
    <a:srgbClr val="FDF1E7"/>
    <a:srgbClr val="D2B39E"/>
    <a:srgbClr val="FEF6F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39" autoAdjust="0"/>
    <p:restoredTop sz="94660"/>
  </p:normalViewPr>
  <p:slideViewPr>
    <p:cSldViewPr snapToGrid="0" showGuides="1">
      <p:cViewPr varScale="1">
        <p:scale>
          <a:sx n="45" d="100"/>
          <a:sy n="45" d="100"/>
        </p:scale>
        <p:origin x="1478" y="34"/>
      </p:cViewPr>
      <p:guideLst>
        <p:guide orient="horz" pos="4032"/>
        <p:guide pos="300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3EC7B3-E29E-4519-B487-94DE526E7DE8}" type="datetimeFigureOut">
              <a:rPr lang="pt-BR" smtClean="0"/>
              <a:t>21/05/2024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CA3BF6-88BE-4002-B3B9-D6A0C7F2C9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429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C8D43-E6A9-44CA-A723-1D4B174FE4B3}" type="datetime1">
              <a:rPr lang="pt-BR" smtClean="0"/>
              <a:t>21/05/2024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8384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1DFC6-4E81-4B2B-AA41-A36DEF649DB2}" type="datetime1">
              <a:rPr lang="pt-BR" smtClean="0"/>
              <a:t>21/05/2024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3503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8ABA7-0E3E-440C-8846-8BCA2EF7C4CB}" type="datetime1">
              <a:rPr lang="pt-BR" smtClean="0"/>
              <a:t>21/05/2024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8712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2C0A-FBC5-489C-A660-2B208FC57AAF}" type="datetime1">
              <a:rPr lang="pt-BR" smtClean="0"/>
              <a:t>21/05/2024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2361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C2D1A-72BE-4720-A439-A5F2AA3C2E17}" type="datetime1">
              <a:rPr lang="pt-BR" smtClean="0"/>
              <a:t>21/05/2024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7686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24326-7239-4FC3-B719-FAEC1EA3850C}" type="datetime1">
              <a:rPr lang="pt-BR" smtClean="0"/>
              <a:t>21/05/2024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4230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232BD-C046-4775-B4AE-D97CBAF5717E}" type="datetime1">
              <a:rPr lang="pt-BR" smtClean="0"/>
              <a:t>21/05/2024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0219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C87B9-A91E-43E4-A657-B012B3A22DB1}" type="datetime1">
              <a:rPr lang="pt-BR" smtClean="0"/>
              <a:t>21/05/2024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919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1252-D7FE-43CA-84A9-3ACE3910EA7C}" type="datetime1">
              <a:rPr lang="pt-BR" smtClean="0"/>
              <a:t>21/05/2024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7678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8FEF-ED2F-4303-BF87-FF6D9B6DA8CD}" type="datetime1">
              <a:rPr lang="pt-BR" smtClean="0"/>
              <a:t>21/05/2024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7613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B283-2D38-4529-A86E-DE6AD33D5FBB}" type="datetime1">
              <a:rPr lang="pt-BR" smtClean="0"/>
              <a:t>21/05/2024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JAVA PARA BRUXOS - FLAVIA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8691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BFB97-32B8-435D-AB58-887B8D1028CC}" type="datetime1">
              <a:rPr lang="pt-BR" smtClean="0"/>
              <a:t>21/05/2024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JAVA PARA BRUXOS - FLAVIA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7F3BC-49DB-4690-A38B-3831E9FB00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0033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github.com/Flapaiao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hyperlink" Target="https://www.linkedin.com/in/flavia-paiao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F57597D4-02B5-4CC4-9E80-C26B1FD779D4}"/>
              </a:ext>
            </a:extLst>
          </p:cNvPr>
          <p:cNvSpPr/>
          <p:nvPr/>
        </p:nvSpPr>
        <p:spPr>
          <a:xfrm>
            <a:off x="0" y="6400800"/>
            <a:ext cx="9601200" cy="6400800"/>
          </a:xfrm>
          <a:prstGeom prst="rect">
            <a:avLst/>
          </a:prstGeom>
          <a:solidFill>
            <a:srgbClr val="FAE1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088A675E-7999-4D08-A203-BB444BDBB777}"/>
              </a:ext>
            </a:extLst>
          </p:cNvPr>
          <p:cNvSpPr/>
          <p:nvPr/>
        </p:nvSpPr>
        <p:spPr>
          <a:xfrm>
            <a:off x="0" y="0"/>
            <a:ext cx="9601200" cy="6400800"/>
          </a:xfrm>
          <a:prstGeom prst="rect">
            <a:avLst/>
          </a:prstGeom>
          <a:solidFill>
            <a:srgbClr val="D2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671030A-C9AC-4B97-9BF2-30E0B030E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3650"/>
            <a:ext cx="9601200" cy="88773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7CD016AD-2ED6-432B-BE05-B1E7B992FF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400" b="25200"/>
          <a:stretch/>
        </p:blipFill>
        <p:spPr>
          <a:xfrm>
            <a:off x="2419350" y="6400800"/>
            <a:ext cx="4762500" cy="3581400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  <a:reflection blurRad="6350" stA="50000" endA="295" endPos="92000" dist="101600" dir="5400000" sy="-100000" algn="bl" rotWithShape="0"/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A1EA9D68-E23E-47AE-9B28-87B4490210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5200"/>
          <a:stretch/>
        </p:blipFill>
        <p:spPr>
          <a:xfrm>
            <a:off x="2419350" y="2867026"/>
            <a:ext cx="4762500" cy="1181100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D21C7D7A-310B-4C4C-8047-64AF79B7C05C}"/>
              </a:ext>
            </a:extLst>
          </p:cNvPr>
          <p:cNvSpPr txBox="1"/>
          <p:nvPr/>
        </p:nvSpPr>
        <p:spPr>
          <a:xfrm>
            <a:off x="247650" y="414547"/>
            <a:ext cx="9353550" cy="2123658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6600" b="0" i="0" dirty="0">
                <a:solidFill>
                  <a:schemeClr val="accent2">
                    <a:lumMod val="75000"/>
                  </a:schemeClr>
                </a:solidFill>
                <a:effectLst/>
                <a:latin typeface="Söhne"/>
              </a:rPr>
              <a:t>Java e a Ordem dos </a:t>
            </a:r>
          </a:p>
          <a:p>
            <a:pPr algn="ctr"/>
            <a:r>
              <a:rPr lang="pt-BR" sz="6600" b="0" i="0" dirty="0">
                <a:solidFill>
                  <a:schemeClr val="accent2">
                    <a:lumMod val="75000"/>
                  </a:schemeClr>
                </a:solidFill>
                <a:effectLst/>
                <a:latin typeface="Söhne"/>
              </a:rPr>
              <a:t>Desenvolvedores</a:t>
            </a:r>
            <a:endParaRPr lang="pt-BR" sz="6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6303250-500A-44FA-BA46-FD18EC45921C}"/>
              </a:ext>
            </a:extLst>
          </p:cNvPr>
          <p:cNvSpPr txBox="1"/>
          <p:nvPr/>
        </p:nvSpPr>
        <p:spPr>
          <a:xfrm>
            <a:off x="228600" y="11776501"/>
            <a:ext cx="4000500" cy="830997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800" b="0" i="0" dirty="0">
                <a:solidFill>
                  <a:schemeClr val="accent2">
                    <a:lumMod val="75000"/>
                  </a:schemeClr>
                </a:solidFill>
                <a:effectLst/>
                <a:latin typeface="Söhne"/>
              </a:rPr>
              <a:t>Flavia Ribeiro</a:t>
            </a:r>
            <a:endParaRPr lang="pt-BR" sz="4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DAE0398-ED61-4FA8-A4D3-B116E61B1C55}"/>
              </a:ext>
            </a:extLst>
          </p:cNvPr>
          <p:cNvSpPr txBox="1"/>
          <p:nvPr/>
        </p:nvSpPr>
        <p:spPr>
          <a:xfrm>
            <a:off x="228600" y="386549"/>
            <a:ext cx="9353550" cy="2123658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6600" b="0" i="0" dirty="0">
                <a:ln>
                  <a:solidFill>
                    <a:schemeClr val="accent2">
                      <a:lumMod val="75000"/>
                    </a:schemeClr>
                  </a:solidFill>
                </a:ln>
                <a:noFill/>
                <a:effectLst/>
                <a:latin typeface="Söhne"/>
              </a:rPr>
              <a:t>Java e a Ordem dos </a:t>
            </a:r>
          </a:p>
          <a:p>
            <a:pPr algn="ctr"/>
            <a:r>
              <a:rPr lang="pt-BR" sz="6600" b="0" i="0" dirty="0">
                <a:ln>
                  <a:solidFill>
                    <a:schemeClr val="accent2">
                      <a:lumMod val="75000"/>
                    </a:schemeClr>
                  </a:solidFill>
                </a:ln>
                <a:noFill/>
                <a:effectLst/>
                <a:latin typeface="Söhne"/>
              </a:rPr>
              <a:t>Desenvolvedores</a:t>
            </a:r>
            <a:endParaRPr lang="pt-BR" sz="6600" dirty="0">
              <a:ln>
                <a:solidFill>
                  <a:schemeClr val="accent2">
                    <a:lumMod val="75000"/>
                  </a:schemeClr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463691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782242E-F135-42A2-B841-30E26B8EC6C9}"/>
              </a:ext>
            </a:extLst>
          </p:cNvPr>
          <p:cNvSpPr txBox="1"/>
          <p:nvPr/>
        </p:nvSpPr>
        <p:spPr>
          <a:xfrm>
            <a:off x="2489200" y="450671"/>
            <a:ext cx="5096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i="0" dirty="0" err="1">
                <a:effectLst/>
                <a:latin typeface="+mj-lt"/>
              </a:rPr>
              <a:t>Arrays</a:t>
            </a:r>
            <a:r>
              <a:rPr lang="pt-BR" sz="4000" b="1" i="0" dirty="0">
                <a:effectLst/>
                <a:latin typeface="+mj-lt"/>
              </a:rPr>
              <a:t> e Coleções</a:t>
            </a:r>
            <a:endParaRPr lang="pt-BR" sz="4000" b="1" dirty="0">
              <a:latin typeface="+mj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3BBEBBD-0ED1-437A-A8FD-4ED663EF101D}"/>
              </a:ext>
            </a:extLst>
          </p:cNvPr>
          <p:cNvSpPr txBox="1"/>
          <p:nvPr/>
        </p:nvSpPr>
        <p:spPr>
          <a:xfrm>
            <a:off x="711200" y="1422401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Arrays</a:t>
            </a:r>
            <a:r>
              <a:rPr lang="pt-BR" sz="2400" dirty="0"/>
              <a:t> são estruturas de dados que armazenam elementos do mesmo tipo. Coleções são mais flexíveis e podem armazenar diferentes tipos de dados.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B26912B-824F-4BBD-B62A-F0885FE22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31" y="2596535"/>
            <a:ext cx="9002602" cy="2895837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40B607F0-B2E8-4165-8E90-FABD441CC7EA}"/>
              </a:ext>
            </a:extLst>
          </p:cNvPr>
          <p:cNvSpPr txBox="1"/>
          <p:nvPr/>
        </p:nvSpPr>
        <p:spPr>
          <a:xfrm>
            <a:off x="1913466" y="5725008"/>
            <a:ext cx="56726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Framework de Coleções do Java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271D797-0D68-409F-8FD1-1342AA49A1AC}"/>
              </a:ext>
            </a:extLst>
          </p:cNvPr>
          <p:cNvSpPr txBox="1"/>
          <p:nvPr/>
        </p:nvSpPr>
        <p:spPr>
          <a:xfrm>
            <a:off x="725488" y="6542419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Java </a:t>
            </a:r>
            <a:r>
              <a:rPr lang="pt-BR" sz="2400" dirty="0" err="1"/>
              <a:t>Collections</a:t>
            </a:r>
            <a:r>
              <a:rPr lang="pt-BR" sz="2400" dirty="0"/>
              <a:t> Framework inclui classes como </a:t>
            </a:r>
            <a:r>
              <a:rPr lang="pt-BR" sz="2400" dirty="0" err="1"/>
              <a:t>ArrayList</a:t>
            </a:r>
            <a:r>
              <a:rPr lang="pt-BR" sz="2400" dirty="0"/>
              <a:t>, </a:t>
            </a:r>
            <a:r>
              <a:rPr lang="pt-BR" sz="2400" dirty="0" err="1"/>
              <a:t>HashSet</a:t>
            </a:r>
            <a:r>
              <a:rPr lang="pt-BR" sz="2400" dirty="0"/>
              <a:t> e </a:t>
            </a:r>
            <a:r>
              <a:rPr lang="pt-BR" sz="2400" dirty="0" err="1"/>
              <a:t>HashMap</a:t>
            </a:r>
            <a:r>
              <a:rPr lang="pt-BR" sz="2400" dirty="0"/>
              <a:t> para gerenciar coleções de objetos.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80F1A73E-2FF4-45E9-A31E-2E0E45E677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31" y="7606052"/>
            <a:ext cx="9002602" cy="2620024"/>
          </a:xfrm>
          <a:prstGeom prst="rect">
            <a:avLst/>
          </a:prstGeom>
        </p:spPr>
      </p:pic>
      <p:sp>
        <p:nvSpPr>
          <p:cNvPr id="16" name="Raio 15">
            <a:extLst>
              <a:ext uri="{FF2B5EF4-FFF2-40B4-BE49-F238E27FC236}">
                <a16:creationId xmlns:a16="http://schemas.microsoft.com/office/drawing/2014/main" id="{E05F39C4-F546-4ECD-94F0-AEB844C4D146}"/>
              </a:ext>
            </a:extLst>
          </p:cNvPr>
          <p:cNvSpPr/>
          <p:nvPr/>
        </p:nvSpPr>
        <p:spPr>
          <a:xfrm rot="1556414">
            <a:off x="2412336" y="531104"/>
            <a:ext cx="669529" cy="547020"/>
          </a:xfrm>
          <a:prstGeom prst="lightningBolt">
            <a:avLst/>
          </a:prstGeom>
          <a:gradFill>
            <a:gsLst>
              <a:gs pos="0">
                <a:srgbClr val="FCEBDC"/>
              </a:gs>
              <a:gs pos="29000">
                <a:srgbClr val="FDF1E7"/>
              </a:gs>
              <a:gs pos="53000">
                <a:srgbClr val="FCEBDC"/>
              </a:gs>
              <a:gs pos="75000">
                <a:srgbClr val="D2B39E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Espaço Reservado para Rodapé 16">
            <a:extLst>
              <a:ext uri="{FF2B5EF4-FFF2-40B4-BE49-F238E27FC236}">
                <a16:creationId xmlns:a16="http://schemas.microsoft.com/office/drawing/2014/main" id="{B6639BBC-6BEA-46C8-9559-4DB86726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8" name="Espaço Reservado para Número de Slide 17">
            <a:extLst>
              <a:ext uri="{FF2B5EF4-FFF2-40B4-BE49-F238E27FC236}">
                <a16:creationId xmlns:a16="http://schemas.microsoft.com/office/drawing/2014/main" id="{0D3A0EB9-7A2D-4EC1-B05F-75873C69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10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21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F628020-B7E0-4C4C-B85D-FDAC361C695A}"/>
              </a:ext>
            </a:extLst>
          </p:cNvPr>
          <p:cNvSpPr txBox="1"/>
          <p:nvPr/>
        </p:nvSpPr>
        <p:spPr>
          <a:xfrm>
            <a:off x="1614488" y="552450"/>
            <a:ext cx="6299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i="0" dirty="0">
                <a:effectLst/>
                <a:latin typeface="+mj-lt"/>
              </a:rPr>
              <a:t>Manipulação de </a:t>
            </a:r>
            <a:r>
              <a:rPr lang="pt-BR" sz="4000" b="1" i="0" dirty="0" err="1">
                <a:effectLst/>
                <a:latin typeface="+mj-lt"/>
              </a:rPr>
              <a:t>Arrays</a:t>
            </a:r>
            <a:r>
              <a:rPr lang="pt-BR" sz="4000" b="1" i="0" dirty="0">
                <a:effectLst/>
                <a:latin typeface="+mj-lt"/>
              </a:rPr>
              <a:t> e Coleções</a:t>
            </a:r>
            <a:endParaRPr lang="pt-BR" sz="4000" b="1" dirty="0"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F9B5461-51D8-493D-82FC-51F3996538DD}"/>
              </a:ext>
            </a:extLst>
          </p:cNvPr>
          <p:cNvSpPr txBox="1"/>
          <p:nvPr/>
        </p:nvSpPr>
        <p:spPr>
          <a:xfrm>
            <a:off x="762000" y="2037634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Arrays</a:t>
            </a:r>
            <a:r>
              <a:rPr lang="pt-BR" sz="2400" dirty="0"/>
              <a:t> são estruturas de dados que armazenam elementos do mesmo tipo. Coleções são mais flexíveis e podem armazenar diferentes tipos de dados.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7AED1C7-EC2F-4794-AECA-414BAC03A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66" y="3399708"/>
            <a:ext cx="9042401" cy="2736342"/>
          </a:xfrm>
          <a:prstGeom prst="rect">
            <a:avLst/>
          </a:prstGeom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DD67492-7447-49D4-A887-8E8E1EB15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1E9435D-B247-4E5C-8A8F-F4E84BAF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11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324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7345394-A8FA-4E5F-851C-DFDBCD7E929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2B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1DCEC4-233F-4A3B-875B-433A62D5D7B3}"/>
              </a:ext>
            </a:extLst>
          </p:cNvPr>
          <p:cNvSpPr txBox="1"/>
          <p:nvPr/>
        </p:nvSpPr>
        <p:spPr>
          <a:xfrm>
            <a:off x="1905000" y="6686550"/>
            <a:ext cx="5791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i="0" dirty="0">
                <a:solidFill>
                  <a:srgbClr val="ECECEC"/>
                </a:solidFill>
                <a:effectLst/>
                <a:latin typeface="Söhne"/>
              </a:rPr>
              <a:t>A Ordem da Orientação a Objetos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FF36EA1-C898-41C6-A57D-EE2FAEFE45CD}"/>
              </a:ext>
            </a:extLst>
          </p:cNvPr>
          <p:cNvSpPr txBox="1"/>
          <p:nvPr/>
        </p:nvSpPr>
        <p:spPr>
          <a:xfrm>
            <a:off x="1420813" y="1854607"/>
            <a:ext cx="668655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400" b="1" i="0" dirty="0">
                <a:solidFill>
                  <a:srgbClr val="ECECEC"/>
                </a:solidFill>
                <a:effectLst/>
              </a:rPr>
              <a:t>04</a:t>
            </a:r>
            <a:endParaRPr lang="pt-BR" sz="23900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0C5BBA-D299-4A1E-9728-146C080AE194}"/>
              </a:ext>
            </a:extLst>
          </p:cNvPr>
          <p:cNvSpPr/>
          <p:nvPr/>
        </p:nvSpPr>
        <p:spPr>
          <a:xfrm>
            <a:off x="1162050" y="10841534"/>
            <a:ext cx="7277100" cy="190500"/>
          </a:xfrm>
          <a:prstGeom prst="rect">
            <a:avLst/>
          </a:prstGeom>
          <a:gradFill flip="none" rotWithShape="1">
            <a:gsLst>
              <a:gs pos="0">
                <a:srgbClr val="FEF6F0"/>
              </a:gs>
              <a:gs pos="55000">
                <a:srgbClr val="FDF1E7"/>
              </a:gs>
              <a:gs pos="78000">
                <a:srgbClr val="FCEBDC"/>
              </a:gs>
              <a:gs pos="100000">
                <a:srgbClr val="FAE1CB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9A8AAD54-A886-41A2-9F34-098CE176B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E8AFE33A-8362-4B3A-90E0-D52B9DA3D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12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898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73909B9-D836-4483-BB42-93D7D2AA3F3A}"/>
              </a:ext>
            </a:extLst>
          </p:cNvPr>
          <p:cNvSpPr txBox="1"/>
          <p:nvPr/>
        </p:nvSpPr>
        <p:spPr>
          <a:xfrm>
            <a:off x="1625600" y="450671"/>
            <a:ext cx="5960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i="0" dirty="0">
                <a:effectLst/>
                <a:latin typeface="+mj-lt"/>
              </a:rPr>
              <a:t>Conceitos de Orientação a Objetos</a:t>
            </a:r>
            <a:endParaRPr lang="pt-BR" sz="4000" b="1" dirty="0">
              <a:latin typeface="+mj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4CD32A4-07DD-4A75-A619-055BD7406C0B}"/>
              </a:ext>
            </a:extLst>
          </p:cNvPr>
          <p:cNvSpPr txBox="1"/>
          <p:nvPr/>
        </p:nvSpPr>
        <p:spPr>
          <a:xfrm>
            <a:off x="725488" y="1809282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Orientação a Objetos é um paradigma de programação baseado em objetos que possuem atributos e comportamentos.</a:t>
            </a:r>
          </a:p>
        </p:txBody>
      </p:sp>
      <p:sp>
        <p:nvSpPr>
          <p:cNvPr id="9" name="Raio 8">
            <a:extLst>
              <a:ext uri="{FF2B5EF4-FFF2-40B4-BE49-F238E27FC236}">
                <a16:creationId xmlns:a16="http://schemas.microsoft.com/office/drawing/2014/main" id="{E5864BD8-D3AA-4188-BBA8-C9ED31F78CAE}"/>
              </a:ext>
            </a:extLst>
          </p:cNvPr>
          <p:cNvSpPr/>
          <p:nvPr/>
        </p:nvSpPr>
        <p:spPr>
          <a:xfrm rot="1556414">
            <a:off x="1290835" y="497378"/>
            <a:ext cx="669529" cy="547020"/>
          </a:xfrm>
          <a:prstGeom prst="lightningBolt">
            <a:avLst/>
          </a:prstGeom>
          <a:gradFill>
            <a:gsLst>
              <a:gs pos="0">
                <a:srgbClr val="FCEBDC"/>
              </a:gs>
              <a:gs pos="29000">
                <a:srgbClr val="FDF1E7"/>
              </a:gs>
              <a:gs pos="53000">
                <a:srgbClr val="FCEBDC"/>
              </a:gs>
              <a:gs pos="75000">
                <a:srgbClr val="D2B39E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C272643-99E3-41DB-99C7-00240484B4BE}"/>
              </a:ext>
            </a:extLst>
          </p:cNvPr>
          <p:cNvSpPr txBox="1"/>
          <p:nvPr/>
        </p:nvSpPr>
        <p:spPr>
          <a:xfrm>
            <a:off x="2590799" y="2900341"/>
            <a:ext cx="4419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Classes e Objetos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D0C257D-CBCE-451B-9B35-BF76530BB311}"/>
              </a:ext>
            </a:extLst>
          </p:cNvPr>
          <p:cNvSpPr txBox="1"/>
          <p:nvPr/>
        </p:nvSpPr>
        <p:spPr>
          <a:xfrm>
            <a:off x="761999" y="3659070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Uma classe é um modelo para objetos. Um objeto é uma instância de uma classe.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71209A1-86D5-479D-A9B0-A92B81D60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66" y="4565155"/>
            <a:ext cx="9127066" cy="7785774"/>
          </a:xfrm>
          <a:prstGeom prst="rect">
            <a:avLst/>
          </a:prstGeom>
        </p:spPr>
      </p:pic>
      <p:sp>
        <p:nvSpPr>
          <p:cNvPr id="15" name="Espaço Reservado para Rodapé 14">
            <a:extLst>
              <a:ext uri="{FF2B5EF4-FFF2-40B4-BE49-F238E27FC236}">
                <a16:creationId xmlns:a16="http://schemas.microsoft.com/office/drawing/2014/main" id="{1B3E16C9-D624-423E-A743-92FA95607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17429" y="12137619"/>
            <a:ext cx="3240405" cy="68156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6" name="Espaço Reservado para Número de Slide 15">
            <a:extLst>
              <a:ext uri="{FF2B5EF4-FFF2-40B4-BE49-F238E27FC236}">
                <a16:creationId xmlns:a16="http://schemas.microsoft.com/office/drawing/2014/main" id="{CCC16799-4779-470D-922C-304D26CD2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80848" y="12120033"/>
            <a:ext cx="2160270" cy="681567"/>
          </a:xfrm>
        </p:spPr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13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936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E601FB3-6787-4DC5-858D-9172E15EB5B2}"/>
              </a:ext>
            </a:extLst>
          </p:cNvPr>
          <p:cNvSpPr txBox="1"/>
          <p:nvPr/>
        </p:nvSpPr>
        <p:spPr>
          <a:xfrm>
            <a:off x="2590799" y="596900"/>
            <a:ext cx="4419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Herança, Polimorfismo e Encapsulamento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66D27D7-C558-4725-B883-DAADF506BC60}"/>
              </a:ext>
            </a:extLst>
          </p:cNvPr>
          <p:cNvSpPr txBox="1"/>
          <p:nvPr/>
        </p:nvSpPr>
        <p:spPr>
          <a:xfrm>
            <a:off x="725488" y="1809282"/>
            <a:ext cx="8077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Herança permite que classes derivadas herdem atributos e métodos. Polimorfismo permite que métodos se comportem de maneira diferente dependendo do objeto. Encapsulamento esconde detalhes internos da classe.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3EB3A4C-3195-4774-AC4A-06BD24D0C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54" y="3514106"/>
            <a:ext cx="9127067" cy="7001191"/>
          </a:xfrm>
          <a:prstGeom prst="rect">
            <a:avLst/>
          </a:prstGeom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B35B6C5-C127-4B23-BF48-8393F32FC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B3F67FB-1B6E-49CD-BA12-ACF2C71E0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14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953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45EF71F-8991-4182-9122-A5B3EC33EC00}"/>
              </a:ext>
            </a:extLst>
          </p:cNvPr>
          <p:cNvSpPr txBox="1"/>
          <p:nvPr/>
        </p:nvSpPr>
        <p:spPr>
          <a:xfrm>
            <a:off x="2590799" y="596900"/>
            <a:ext cx="4419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Interfaces e Classes Abstratas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D80DEFC-4164-4F0D-A038-04BC623EFE02}"/>
              </a:ext>
            </a:extLst>
          </p:cNvPr>
          <p:cNvSpPr txBox="1"/>
          <p:nvPr/>
        </p:nvSpPr>
        <p:spPr>
          <a:xfrm>
            <a:off x="725488" y="1809282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/>
              <a:t>Interfaces definem métodos que devem ser implementados por classes. Classes abstratas podem ter métodos abstratos e concretos.</a:t>
            </a:r>
            <a:endParaRPr lang="pt-BR" sz="2400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0A0FFEF-5670-4D15-B0C4-1605919CF9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65" y="3144775"/>
            <a:ext cx="9127067" cy="5326972"/>
          </a:xfrm>
          <a:prstGeom prst="rect">
            <a:avLst/>
          </a:prstGeom>
        </p:spPr>
      </p:pic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96EB15B6-7B68-4873-BAD0-26688621B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3" name="Espaço Reservado para Número de Slide 12">
            <a:extLst>
              <a:ext uri="{FF2B5EF4-FFF2-40B4-BE49-F238E27FC236}">
                <a16:creationId xmlns:a16="http://schemas.microsoft.com/office/drawing/2014/main" id="{D94B6884-7F9E-4D54-9377-8F584E6C4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15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0208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7345394-A8FA-4E5F-851C-DFDBCD7E929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2B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1DCEC4-233F-4A3B-875B-433A62D5D7B3}"/>
              </a:ext>
            </a:extLst>
          </p:cNvPr>
          <p:cNvSpPr txBox="1"/>
          <p:nvPr/>
        </p:nvSpPr>
        <p:spPr>
          <a:xfrm>
            <a:off x="0" y="6686550"/>
            <a:ext cx="9601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i="0" dirty="0">
                <a:solidFill>
                  <a:srgbClr val="ECECEC"/>
                </a:solidFill>
                <a:effectLst/>
                <a:latin typeface="Söhne"/>
              </a:rPr>
              <a:t>As Relíquias do Desenvolvimento e Persistência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FF36EA1-C898-41C6-A57D-EE2FAEFE45CD}"/>
              </a:ext>
            </a:extLst>
          </p:cNvPr>
          <p:cNvSpPr txBox="1"/>
          <p:nvPr/>
        </p:nvSpPr>
        <p:spPr>
          <a:xfrm>
            <a:off x="1420813" y="1854607"/>
            <a:ext cx="668655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400" b="1" i="0" dirty="0">
                <a:solidFill>
                  <a:srgbClr val="ECECEC"/>
                </a:solidFill>
                <a:effectLst/>
              </a:rPr>
              <a:t>05</a:t>
            </a:r>
            <a:endParaRPr lang="pt-BR" sz="23900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0C5BBA-D299-4A1E-9728-146C080AE194}"/>
              </a:ext>
            </a:extLst>
          </p:cNvPr>
          <p:cNvSpPr/>
          <p:nvPr/>
        </p:nvSpPr>
        <p:spPr>
          <a:xfrm>
            <a:off x="1162050" y="10841534"/>
            <a:ext cx="7277100" cy="190500"/>
          </a:xfrm>
          <a:prstGeom prst="rect">
            <a:avLst/>
          </a:prstGeom>
          <a:gradFill flip="none" rotWithShape="1">
            <a:gsLst>
              <a:gs pos="0">
                <a:srgbClr val="FEF6F0"/>
              </a:gs>
              <a:gs pos="55000">
                <a:srgbClr val="FDF1E7"/>
              </a:gs>
              <a:gs pos="78000">
                <a:srgbClr val="FCEBDC"/>
              </a:gs>
              <a:gs pos="100000">
                <a:srgbClr val="FAE1CB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AE021391-EF12-40D3-9F3A-FE7DA9B61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F4B7CC39-FE81-4EBE-9A56-323D254A5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16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9928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-6603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0CBE985-E177-49B1-A620-4097DEE3E0B2}"/>
              </a:ext>
            </a:extLst>
          </p:cNvPr>
          <p:cNvSpPr txBox="1"/>
          <p:nvPr/>
        </p:nvSpPr>
        <p:spPr>
          <a:xfrm>
            <a:off x="1783821" y="552450"/>
            <a:ext cx="5960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i="0" dirty="0">
                <a:effectLst/>
                <a:latin typeface="+mj-lt"/>
              </a:rPr>
              <a:t>Tratamento de Exceções</a:t>
            </a:r>
            <a:endParaRPr lang="pt-BR" sz="4000" b="1" dirty="0"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F2CB557-9CE4-4B52-9A92-76ACBB595D3F}"/>
              </a:ext>
            </a:extLst>
          </p:cNvPr>
          <p:cNvSpPr txBox="1"/>
          <p:nvPr/>
        </p:nvSpPr>
        <p:spPr>
          <a:xfrm>
            <a:off x="762000" y="1619084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Exceções são eventos que ocorrem durante a execução e interrompem o fluxo normal. O tratamento de exceções é feito usando </a:t>
            </a:r>
            <a:r>
              <a:rPr lang="pt-BR" sz="2400" dirty="0" err="1"/>
              <a:t>try</a:t>
            </a:r>
            <a:r>
              <a:rPr lang="pt-BR" sz="2400" dirty="0"/>
              <a:t>, catch e </a:t>
            </a:r>
            <a:r>
              <a:rPr lang="pt-BR" sz="2400" dirty="0" err="1"/>
              <a:t>finally</a:t>
            </a:r>
            <a:r>
              <a:rPr lang="pt-BR" sz="2400" dirty="0"/>
              <a:t>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30E0C7A-A7B0-4C3B-A48F-952E40057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3267475"/>
            <a:ext cx="9093200" cy="4775858"/>
          </a:xfrm>
          <a:prstGeom prst="rect">
            <a:avLst/>
          </a:prstGeom>
        </p:spPr>
      </p:pic>
      <p:sp>
        <p:nvSpPr>
          <p:cNvPr id="12" name="Raio 11">
            <a:extLst>
              <a:ext uri="{FF2B5EF4-FFF2-40B4-BE49-F238E27FC236}">
                <a16:creationId xmlns:a16="http://schemas.microsoft.com/office/drawing/2014/main" id="{B9570520-BE08-475F-95F8-7040B02EFE7A}"/>
              </a:ext>
            </a:extLst>
          </p:cNvPr>
          <p:cNvSpPr/>
          <p:nvPr/>
        </p:nvSpPr>
        <p:spPr>
          <a:xfrm rot="1556414">
            <a:off x="1522081" y="630914"/>
            <a:ext cx="669529" cy="547020"/>
          </a:xfrm>
          <a:prstGeom prst="lightningBolt">
            <a:avLst/>
          </a:prstGeom>
          <a:gradFill>
            <a:gsLst>
              <a:gs pos="0">
                <a:srgbClr val="FCEBDC"/>
              </a:gs>
              <a:gs pos="29000">
                <a:srgbClr val="FDF1E7"/>
              </a:gs>
              <a:gs pos="53000">
                <a:srgbClr val="FCEBDC"/>
              </a:gs>
              <a:gs pos="75000">
                <a:srgbClr val="D2B39E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Espaço Reservado para Rodapé 12">
            <a:extLst>
              <a:ext uri="{FF2B5EF4-FFF2-40B4-BE49-F238E27FC236}">
                <a16:creationId xmlns:a16="http://schemas.microsoft.com/office/drawing/2014/main" id="{C273F139-F548-4C01-83FC-FDB1D8CF4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4" name="Espaço Reservado para Número de Slide 13">
            <a:extLst>
              <a:ext uri="{FF2B5EF4-FFF2-40B4-BE49-F238E27FC236}">
                <a16:creationId xmlns:a16="http://schemas.microsoft.com/office/drawing/2014/main" id="{C5A6F408-23FD-4D04-A366-CD9CFDFA1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17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274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19BDEB4-EE09-4036-81CA-D1FE01F11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3129451"/>
            <a:ext cx="9093200" cy="565293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6A7498A-1B04-4A2A-9798-E90ED6E5E9EB}"/>
              </a:ext>
            </a:extLst>
          </p:cNvPr>
          <p:cNvSpPr txBox="1"/>
          <p:nvPr/>
        </p:nvSpPr>
        <p:spPr>
          <a:xfrm>
            <a:off x="2269066" y="681576"/>
            <a:ext cx="5063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Programação </a:t>
            </a:r>
            <a:r>
              <a:rPr lang="pt-BR" sz="3200" b="1" dirty="0" err="1">
                <a:latin typeface="+mj-lt"/>
              </a:rPr>
              <a:t>Multithreaded</a:t>
            </a:r>
            <a:endParaRPr lang="pt-BR" sz="3200" b="1" dirty="0">
              <a:latin typeface="+mj-lt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68B04BA-397D-4919-93A7-185194F84B9F}"/>
              </a:ext>
            </a:extLst>
          </p:cNvPr>
          <p:cNvSpPr txBox="1"/>
          <p:nvPr/>
        </p:nvSpPr>
        <p:spPr>
          <a:xfrm>
            <a:off x="762000" y="1523821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Exceções são eventos que ocorrem durante a execução e interrompem o fluxo normal. O tratamento de exceções é feito usando </a:t>
            </a:r>
            <a:r>
              <a:rPr lang="pt-BR" sz="2400" dirty="0" err="1"/>
              <a:t>try</a:t>
            </a:r>
            <a:r>
              <a:rPr lang="pt-BR" sz="2400" dirty="0"/>
              <a:t>, catch e </a:t>
            </a:r>
            <a:r>
              <a:rPr lang="pt-BR" sz="2400" dirty="0" err="1"/>
              <a:t>finally</a:t>
            </a:r>
            <a:r>
              <a:rPr lang="pt-BR" sz="2400" dirty="0"/>
              <a:t>.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8BEBD49-F56A-4262-953D-38DE9EF9E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6D410861-7097-4E6C-82CC-AAB3F697C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18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7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6F74808-2ABD-44FB-991B-161897FCFFB9}"/>
              </a:ext>
            </a:extLst>
          </p:cNvPr>
          <p:cNvSpPr txBox="1"/>
          <p:nvPr/>
        </p:nvSpPr>
        <p:spPr>
          <a:xfrm>
            <a:off x="1528233" y="552450"/>
            <a:ext cx="65447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i="0" dirty="0">
                <a:effectLst/>
                <a:latin typeface="+mj-lt"/>
              </a:rPr>
              <a:t>JDBC e Conexão com Banco de Dados</a:t>
            </a:r>
            <a:endParaRPr lang="pt-BR" sz="3200" b="1" dirty="0">
              <a:latin typeface="+mj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9FA0E6B-7F64-4CC6-9C4F-39CB5C7D7C73}"/>
              </a:ext>
            </a:extLst>
          </p:cNvPr>
          <p:cNvSpPr txBox="1"/>
          <p:nvPr/>
        </p:nvSpPr>
        <p:spPr>
          <a:xfrm>
            <a:off x="761998" y="1415190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Exceções são eventos que ocorrem durante a execução e interrompem o fluxo normal. O tratamento de exceções é feito usando </a:t>
            </a:r>
            <a:r>
              <a:rPr lang="pt-BR" sz="2400" dirty="0" err="1"/>
              <a:t>try</a:t>
            </a:r>
            <a:r>
              <a:rPr lang="pt-BR" sz="2400" dirty="0"/>
              <a:t>, catch e </a:t>
            </a:r>
            <a:r>
              <a:rPr lang="pt-BR" sz="2400" dirty="0" err="1"/>
              <a:t>finally</a:t>
            </a:r>
            <a:r>
              <a:rPr lang="pt-BR" sz="2400" dirty="0"/>
              <a:t>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C7A7D2E-5B7C-4C15-A881-FC7939915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64" y="2893484"/>
            <a:ext cx="9076267" cy="9027584"/>
          </a:xfrm>
          <a:prstGeom prst="rect">
            <a:avLst/>
          </a:prstGeom>
        </p:spPr>
      </p:pic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8A32972E-10A9-43C2-BBC6-7042311C0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3" name="Espaço Reservado para Número de Slide 12">
            <a:extLst>
              <a:ext uri="{FF2B5EF4-FFF2-40B4-BE49-F238E27FC236}">
                <a16:creationId xmlns:a16="http://schemas.microsoft.com/office/drawing/2014/main" id="{711BDCD7-47E6-4A46-9EEB-95E5628A9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19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45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6D157DD3-D1E1-4897-9703-460654237986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8F8DEB2-2144-4A5C-B921-D53CE168989C}"/>
              </a:ext>
            </a:extLst>
          </p:cNvPr>
          <p:cNvSpPr txBox="1"/>
          <p:nvPr/>
        </p:nvSpPr>
        <p:spPr>
          <a:xfrm>
            <a:off x="0" y="323850"/>
            <a:ext cx="9601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latin typeface="+mj-lt"/>
              </a:rPr>
              <a:t>Índice</a:t>
            </a:r>
            <a:endParaRPr lang="pt-BR" sz="4000" b="1" i="0" dirty="0">
              <a:effectLst/>
              <a:latin typeface="+mj-lt"/>
            </a:endParaRPr>
          </a:p>
          <a:p>
            <a:pPr algn="l"/>
            <a:endParaRPr lang="pt-BR" sz="2400" b="1" i="0" dirty="0">
              <a:effectLst/>
              <a:latin typeface="+mj-lt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C815597-8A4E-45C2-A871-6BA00FDA40C6}"/>
              </a:ext>
            </a:extLst>
          </p:cNvPr>
          <p:cNvSpPr txBox="1"/>
          <p:nvPr/>
        </p:nvSpPr>
        <p:spPr>
          <a:xfrm>
            <a:off x="1164540" y="1107579"/>
            <a:ext cx="7728526" cy="115416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pt-BR" sz="3200" b="1" i="0" dirty="0">
                <a:effectLst/>
                <a:latin typeface="+mj-lt"/>
              </a:rPr>
              <a:t>Capítulo 1: A Pedra Filosofal da Programação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Introdução ao Java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Instalação e Configuração do Ambiente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Primeiro Programa em Java: "Olá, Mundo!“</a:t>
            </a:r>
          </a:p>
          <a:p>
            <a:pPr lvl="1" algn="l"/>
            <a:endParaRPr lang="pt-BR" sz="2400" b="0" i="0" dirty="0">
              <a:effectLst/>
            </a:endParaRPr>
          </a:p>
          <a:p>
            <a:pPr algn="l"/>
            <a:r>
              <a:rPr lang="pt-BR" sz="3200" b="1" i="0" dirty="0">
                <a:effectLst/>
                <a:latin typeface="+mj-lt"/>
              </a:rPr>
              <a:t>Capítulo 2: O Segredo da Herança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Estrutura Básica de um Programa Java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Tipos de Dados e Variáveis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Operadores e Expressões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Estruturas de Controle de Fluxo</a:t>
            </a:r>
          </a:p>
          <a:p>
            <a:pPr lvl="1" algn="l"/>
            <a:endParaRPr lang="pt-BR" sz="2400" b="0" i="0" dirty="0">
              <a:effectLst/>
            </a:endParaRPr>
          </a:p>
          <a:p>
            <a:pPr algn="l"/>
            <a:r>
              <a:rPr lang="pt-BR" sz="3200" b="1" i="0" dirty="0">
                <a:effectLst/>
                <a:latin typeface="+mj-lt"/>
              </a:rPr>
              <a:t>Capítulo 3: O Cálice da Coleção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 err="1">
                <a:effectLst/>
              </a:rPr>
              <a:t>Arrays</a:t>
            </a:r>
            <a:r>
              <a:rPr lang="pt-BR" sz="2400" b="0" i="0" dirty="0">
                <a:effectLst/>
              </a:rPr>
              <a:t> e Coleções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Framework de Coleções do Java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Manipulação de </a:t>
            </a:r>
            <a:r>
              <a:rPr lang="pt-BR" sz="2400" b="0" i="0" dirty="0" err="1">
                <a:effectLst/>
              </a:rPr>
              <a:t>Arrays</a:t>
            </a:r>
            <a:r>
              <a:rPr lang="pt-BR" sz="2400" b="0" i="0" dirty="0">
                <a:effectLst/>
              </a:rPr>
              <a:t> e Coleções</a:t>
            </a:r>
          </a:p>
          <a:p>
            <a:pPr lvl="1" algn="l"/>
            <a:endParaRPr lang="pt-BR" sz="2400" b="0" i="0" dirty="0">
              <a:effectLst/>
            </a:endParaRPr>
          </a:p>
          <a:p>
            <a:pPr algn="l"/>
            <a:r>
              <a:rPr lang="pt-BR" sz="3200" b="1" i="0" dirty="0">
                <a:effectLst/>
                <a:latin typeface="+mj-lt"/>
              </a:rPr>
              <a:t>Capítulo 4: A Ordem da Orientação a Objetos</a:t>
            </a:r>
            <a:endParaRPr lang="pt-BR" sz="3200" b="0" i="0" dirty="0"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Conceitos de Orientação a Objetos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Classes e Objetos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Herança, Polimorfismo e Encapsulamento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Interfaces e Classes Abstratas</a:t>
            </a:r>
          </a:p>
          <a:p>
            <a:pPr lvl="1" algn="l"/>
            <a:endParaRPr lang="pt-BR" sz="2400" b="0" i="0" dirty="0">
              <a:effectLst/>
            </a:endParaRPr>
          </a:p>
          <a:p>
            <a:pPr algn="l"/>
            <a:r>
              <a:rPr lang="pt-BR" sz="3200" b="1" i="0" dirty="0">
                <a:effectLst/>
                <a:latin typeface="+mj-lt"/>
              </a:rPr>
              <a:t>Capítulo 5: As Relíquias do Desenvolvimento e </a:t>
            </a:r>
          </a:p>
          <a:p>
            <a:pPr algn="l"/>
            <a:r>
              <a:rPr lang="pt-BR" sz="3200" b="1" i="0" dirty="0">
                <a:effectLst/>
                <a:latin typeface="+mj-lt"/>
              </a:rPr>
              <a:t>Persistência</a:t>
            </a:r>
            <a:endParaRPr lang="pt-BR" sz="3200" b="0" i="0" dirty="0"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Tratamento de Exceções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Programação </a:t>
            </a:r>
            <a:r>
              <a:rPr lang="pt-BR" sz="2400" b="0" i="0" dirty="0" err="1">
                <a:effectLst/>
              </a:rPr>
              <a:t>Multithreaded</a:t>
            </a:r>
            <a:endParaRPr lang="pt-BR" sz="2400" b="0" i="0" dirty="0">
              <a:effectLst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JDBC e Conexão com Banco de Dados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Introdução ao Desenvolvimento Web com Java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BR" sz="2400" b="0" i="0" dirty="0">
                <a:effectLst/>
              </a:rPr>
              <a:t>Frameworks Web: Spring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7006549-C757-4610-8157-AC2653AF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8646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7345394-A8FA-4E5F-851C-DFDBCD7E929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2B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1DCEC4-233F-4A3B-875B-433A62D5D7B3}"/>
              </a:ext>
            </a:extLst>
          </p:cNvPr>
          <p:cNvSpPr txBox="1"/>
          <p:nvPr/>
        </p:nvSpPr>
        <p:spPr>
          <a:xfrm>
            <a:off x="-36512" y="6686550"/>
            <a:ext cx="9601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b="1" i="0" dirty="0">
                <a:solidFill>
                  <a:srgbClr val="ECECEC"/>
                </a:solidFill>
                <a:effectLst/>
                <a:latin typeface="Söhne"/>
              </a:rPr>
              <a:t>Os Fundamentos da Web com </a:t>
            </a:r>
            <a:r>
              <a:rPr lang="pt-BR" sz="8000" b="1" i="0" dirty="0" err="1">
                <a:solidFill>
                  <a:srgbClr val="ECECEC"/>
                </a:solidFill>
                <a:effectLst/>
                <a:latin typeface="Söhne"/>
              </a:rPr>
              <a:t>Servlets</a:t>
            </a:r>
            <a:r>
              <a:rPr lang="pt-BR" sz="8000" b="1" i="0" dirty="0">
                <a:solidFill>
                  <a:srgbClr val="ECECEC"/>
                </a:solidFill>
                <a:effectLst/>
                <a:latin typeface="Söhne"/>
              </a:rPr>
              <a:t> e JSP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FF36EA1-C898-41C6-A57D-EE2FAEFE45CD}"/>
              </a:ext>
            </a:extLst>
          </p:cNvPr>
          <p:cNvSpPr txBox="1"/>
          <p:nvPr/>
        </p:nvSpPr>
        <p:spPr>
          <a:xfrm>
            <a:off x="1420813" y="1854607"/>
            <a:ext cx="668655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400" b="1" i="0" dirty="0">
                <a:solidFill>
                  <a:srgbClr val="ECECEC"/>
                </a:solidFill>
                <a:effectLst/>
              </a:rPr>
              <a:t>06</a:t>
            </a:r>
            <a:endParaRPr lang="pt-BR" sz="23900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0C5BBA-D299-4A1E-9728-146C080AE194}"/>
              </a:ext>
            </a:extLst>
          </p:cNvPr>
          <p:cNvSpPr/>
          <p:nvPr/>
        </p:nvSpPr>
        <p:spPr>
          <a:xfrm>
            <a:off x="1162050" y="10480262"/>
            <a:ext cx="7277100" cy="190500"/>
          </a:xfrm>
          <a:prstGeom prst="rect">
            <a:avLst/>
          </a:prstGeom>
          <a:gradFill flip="none" rotWithShape="1">
            <a:gsLst>
              <a:gs pos="0">
                <a:srgbClr val="FEF6F0"/>
              </a:gs>
              <a:gs pos="55000">
                <a:srgbClr val="FDF1E7"/>
              </a:gs>
              <a:gs pos="78000">
                <a:srgbClr val="FCEBDC"/>
              </a:gs>
              <a:gs pos="100000">
                <a:srgbClr val="FAE1CB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5AC09C0-CDD5-4650-8BB5-C61174C8F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72F09C5-5A46-4201-B1B5-E10D379A9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20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761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-6603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3E2E218-5274-4105-BA4C-98077DAE4B7E}"/>
              </a:ext>
            </a:extLst>
          </p:cNvPr>
          <p:cNvSpPr txBox="1"/>
          <p:nvPr/>
        </p:nvSpPr>
        <p:spPr>
          <a:xfrm>
            <a:off x="1783821" y="552450"/>
            <a:ext cx="5960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>
                <a:latin typeface="+mj-lt"/>
              </a:rPr>
              <a:t>Arquitetura de Aplicações Web</a:t>
            </a:r>
            <a:endParaRPr lang="pt-BR" sz="4000" b="1" dirty="0">
              <a:latin typeface="+mj-lt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4A6E8F3-9771-47B7-81C2-30A06CBE6561}"/>
              </a:ext>
            </a:extLst>
          </p:cNvPr>
          <p:cNvSpPr txBox="1"/>
          <p:nvPr/>
        </p:nvSpPr>
        <p:spPr>
          <a:xfrm>
            <a:off x="725488" y="1956845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Java é frequentemente utilizado para criar aplicações web robustas e escaláveis, utilizando o padrão MVC (Model-</a:t>
            </a:r>
            <a:r>
              <a:rPr lang="pt-BR" sz="2400" dirty="0" err="1"/>
              <a:t>View</a:t>
            </a:r>
            <a:r>
              <a:rPr lang="pt-BR" sz="2400" dirty="0"/>
              <a:t>-</a:t>
            </a:r>
            <a:r>
              <a:rPr lang="pt-BR" sz="2400" dirty="0" err="1"/>
              <a:t>Controller</a:t>
            </a:r>
            <a:r>
              <a:rPr lang="pt-BR" sz="2400" dirty="0"/>
              <a:t>).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01A4156-7610-4FF5-8A7A-B7622DCAC9B6}"/>
              </a:ext>
            </a:extLst>
          </p:cNvPr>
          <p:cNvSpPr txBox="1"/>
          <p:nvPr/>
        </p:nvSpPr>
        <p:spPr>
          <a:xfrm>
            <a:off x="2590799" y="3157174"/>
            <a:ext cx="4419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Servlets</a:t>
            </a:r>
            <a:r>
              <a:rPr lang="pt-BR" sz="3200" b="1" dirty="0">
                <a:latin typeface="+mj-lt"/>
              </a:rPr>
              <a:t> e JSP</a:t>
            </a:r>
          </a:p>
        </p:txBody>
      </p:sp>
      <p:sp>
        <p:nvSpPr>
          <p:cNvPr id="11" name="Raio 10">
            <a:extLst>
              <a:ext uri="{FF2B5EF4-FFF2-40B4-BE49-F238E27FC236}">
                <a16:creationId xmlns:a16="http://schemas.microsoft.com/office/drawing/2014/main" id="{114913D8-8F76-4FAD-8600-15834B0439BF}"/>
              </a:ext>
            </a:extLst>
          </p:cNvPr>
          <p:cNvSpPr/>
          <p:nvPr/>
        </p:nvSpPr>
        <p:spPr>
          <a:xfrm rot="1556414">
            <a:off x="1522081" y="630914"/>
            <a:ext cx="669529" cy="547020"/>
          </a:xfrm>
          <a:prstGeom prst="lightningBolt">
            <a:avLst/>
          </a:prstGeom>
          <a:gradFill>
            <a:gsLst>
              <a:gs pos="0">
                <a:srgbClr val="FCEBDC"/>
              </a:gs>
              <a:gs pos="29000">
                <a:srgbClr val="FDF1E7"/>
              </a:gs>
              <a:gs pos="53000">
                <a:srgbClr val="FCEBDC"/>
              </a:gs>
              <a:gs pos="75000">
                <a:srgbClr val="D2B39E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31BA1BF-3F78-465E-A636-976E5AC1AA67}"/>
              </a:ext>
            </a:extLst>
          </p:cNvPr>
          <p:cNvSpPr txBox="1"/>
          <p:nvPr/>
        </p:nvSpPr>
        <p:spPr>
          <a:xfrm>
            <a:off x="761999" y="3920926"/>
            <a:ext cx="807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Servlets</a:t>
            </a:r>
            <a:r>
              <a:rPr lang="pt-BR" sz="2400" dirty="0"/>
              <a:t> processam requisições e respostas HTTP: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3411CB34-0FB2-4FA0-8B6A-720315621E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66" y="4441327"/>
            <a:ext cx="9127066" cy="6688836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9E230F62-697E-4301-9F83-6020053CE8A2}"/>
              </a:ext>
            </a:extLst>
          </p:cNvPr>
          <p:cNvSpPr txBox="1"/>
          <p:nvPr/>
        </p:nvSpPr>
        <p:spPr>
          <a:xfrm>
            <a:off x="725488" y="11130163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JavaServer</a:t>
            </a:r>
            <a:r>
              <a:rPr lang="pt-BR" sz="2400" dirty="0"/>
              <a:t> </a:t>
            </a:r>
            <a:r>
              <a:rPr lang="pt-BR" sz="2400" dirty="0" err="1"/>
              <a:t>Pages</a:t>
            </a:r>
            <a:r>
              <a:rPr lang="pt-BR" sz="2400" dirty="0"/>
              <a:t> (JSP) permitem a criação de conteúdo HTML dinâmico, embutindo código Java diretamente nas páginas HTML.</a:t>
            </a:r>
          </a:p>
        </p:txBody>
      </p:sp>
      <p:sp>
        <p:nvSpPr>
          <p:cNvPr id="16" name="Espaço Reservado para Rodapé 15">
            <a:extLst>
              <a:ext uri="{FF2B5EF4-FFF2-40B4-BE49-F238E27FC236}">
                <a16:creationId xmlns:a16="http://schemas.microsoft.com/office/drawing/2014/main" id="{7E342F49-41FF-4AA5-A3B9-080C76BC7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77699" y="12033688"/>
            <a:ext cx="3240405" cy="68156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7" name="Espaço Reservado para Número de Slide 16">
            <a:extLst>
              <a:ext uri="{FF2B5EF4-FFF2-40B4-BE49-F238E27FC236}">
                <a16:creationId xmlns:a16="http://schemas.microsoft.com/office/drawing/2014/main" id="{C978CA0D-81A2-4A44-B183-7F1AF184A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54575" y="11989708"/>
            <a:ext cx="2160270" cy="681567"/>
          </a:xfrm>
        </p:spPr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21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834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7345394-A8FA-4E5F-851C-DFDBCD7E929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2B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1DCEC4-233F-4A3B-875B-433A62D5D7B3}"/>
              </a:ext>
            </a:extLst>
          </p:cNvPr>
          <p:cNvSpPr txBox="1"/>
          <p:nvPr/>
        </p:nvSpPr>
        <p:spPr>
          <a:xfrm>
            <a:off x="0" y="6551083"/>
            <a:ext cx="9601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i="0" dirty="0">
                <a:solidFill>
                  <a:srgbClr val="ECECEC"/>
                </a:solidFill>
                <a:effectLst/>
                <a:latin typeface="Söhne"/>
              </a:rPr>
              <a:t>Desenvolvendo Aplicações Web com Spring MVC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FF36EA1-C898-41C6-A57D-EE2FAEFE45CD}"/>
              </a:ext>
            </a:extLst>
          </p:cNvPr>
          <p:cNvSpPr txBox="1"/>
          <p:nvPr/>
        </p:nvSpPr>
        <p:spPr>
          <a:xfrm>
            <a:off x="1420813" y="1854607"/>
            <a:ext cx="668655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400" b="1" i="0" dirty="0">
                <a:solidFill>
                  <a:srgbClr val="ECECEC"/>
                </a:solidFill>
                <a:effectLst/>
              </a:rPr>
              <a:t>07</a:t>
            </a:r>
            <a:endParaRPr lang="pt-BR" sz="23900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0C5BBA-D299-4A1E-9728-146C080AE194}"/>
              </a:ext>
            </a:extLst>
          </p:cNvPr>
          <p:cNvSpPr/>
          <p:nvPr/>
        </p:nvSpPr>
        <p:spPr>
          <a:xfrm>
            <a:off x="1162050" y="10764553"/>
            <a:ext cx="7277100" cy="190500"/>
          </a:xfrm>
          <a:prstGeom prst="rect">
            <a:avLst/>
          </a:prstGeom>
          <a:gradFill flip="none" rotWithShape="1">
            <a:gsLst>
              <a:gs pos="0">
                <a:srgbClr val="FEF6F0"/>
              </a:gs>
              <a:gs pos="55000">
                <a:srgbClr val="FDF1E7"/>
              </a:gs>
              <a:gs pos="78000">
                <a:srgbClr val="FCEBDC"/>
              </a:gs>
              <a:gs pos="100000">
                <a:srgbClr val="FAE1CB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DEAFB0D-11C4-4675-A45D-4E19AAFB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05F41A5-3F94-42A0-ADE6-385DC54A0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22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4320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-6603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12AADFB-1FB7-4C66-9E8B-BAA44DA47D08}"/>
              </a:ext>
            </a:extLst>
          </p:cNvPr>
          <p:cNvSpPr txBox="1"/>
          <p:nvPr/>
        </p:nvSpPr>
        <p:spPr>
          <a:xfrm>
            <a:off x="1783821" y="552450"/>
            <a:ext cx="5960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i="0" dirty="0">
                <a:effectLst/>
                <a:latin typeface="+mj-lt"/>
              </a:rPr>
              <a:t>Introdução ao Spring MVC</a:t>
            </a:r>
            <a:endParaRPr lang="pt-BR" sz="4000" b="1" dirty="0"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B0821D4-5D41-409F-9A6C-EEE2F0810684}"/>
              </a:ext>
            </a:extLst>
          </p:cNvPr>
          <p:cNvSpPr txBox="1"/>
          <p:nvPr/>
        </p:nvSpPr>
        <p:spPr>
          <a:xfrm>
            <a:off x="725487" y="1523821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Spring MVC é um módulo do Spring Framework que facilita a construção de aplicações web seguindo o padrão MVC.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1C3C11E-806D-42D1-93C4-DC1428A18003}"/>
              </a:ext>
            </a:extLst>
          </p:cNvPr>
          <p:cNvSpPr txBox="1"/>
          <p:nvPr/>
        </p:nvSpPr>
        <p:spPr>
          <a:xfrm>
            <a:off x="2590799" y="2777553"/>
            <a:ext cx="4419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Configuração do Projeto Spring Boot</a:t>
            </a:r>
          </a:p>
        </p:txBody>
      </p:sp>
      <p:sp>
        <p:nvSpPr>
          <p:cNvPr id="8" name="Raio 7">
            <a:extLst>
              <a:ext uri="{FF2B5EF4-FFF2-40B4-BE49-F238E27FC236}">
                <a16:creationId xmlns:a16="http://schemas.microsoft.com/office/drawing/2014/main" id="{6DBFE481-9BE1-4B3E-AA38-F287BA097633}"/>
              </a:ext>
            </a:extLst>
          </p:cNvPr>
          <p:cNvSpPr/>
          <p:nvPr/>
        </p:nvSpPr>
        <p:spPr>
          <a:xfrm rot="1556414">
            <a:off x="1449056" y="632884"/>
            <a:ext cx="669529" cy="547020"/>
          </a:xfrm>
          <a:prstGeom prst="lightningBolt">
            <a:avLst/>
          </a:prstGeom>
          <a:gradFill>
            <a:gsLst>
              <a:gs pos="0">
                <a:srgbClr val="FCEBDC"/>
              </a:gs>
              <a:gs pos="29000">
                <a:srgbClr val="FDF1E7"/>
              </a:gs>
              <a:gs pos="53000">
                <a:srgbClr val="FCEBDC"/>
              </a:gs>
              <a:gs pos="75000">
                <a:srgbClr val="D2B39E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A9FC506-200A-4EE4-BEA4-63CCDAFC7ECF}"/>
              </a:ext>
            </a:extLst>
          </p:cNvPr>
          <p:cNvSpPr txBox="1"/>
          <p:nvPr/>
        </p:nvSpPr>
        <p:spPr>
          <a:xfrm>
            <a:off x="725487" y="3998325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Criar um projeto Spring Boot usando Spring </a:t>
            </a:r>
            <a:r>
              <a:rPr lang="pt-BR" sz="2400" dirty="0" err="1"/>
              <a:t>Initializr</a:t>
            </a:r>
            <a:r>
              <a:rPr lang="pt-BR" sz="2400" dirty="0"/>
              <a:t>.</a:t>
            </a:r>
          </a:p>
          <a:p>
            <a:r>
              <a:rPr lang="pt-BR" sz="2400" dirty="0"/>
              <a:t>Adicionar dependências no pom.xml: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DF51AC5-16D2-48AF-A863-7D0483875A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99" y="4928636"/>
            <a:ext cx="9042400" cy="3088386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0EFE8F32-E410-4537-A439-D0918EA3CFAE}"/>
              </a:ext>
            </a:extLst>
          </p:cNvPr>
          <p:cNvSpPr txBox="1"/>
          <p:nvPr/>
        </p:nvSpPr>
        <p:spPr>
          <a:xfrm>
            <a:off x="2554286" y="8116336"/>
            <a:ext cx="4419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Controladores em Spring MVC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58202A-FBCA-4DC3-AAC4-8C02140F7DB3}"/>
              </a:ext>
            </a:extLst>
          </p:cNvPr>
          <p:cNvSpPr txBox="1"/>
          <p:nvPr/>
        </p:nvSpPr>
        <p:spPr>
          <a:xfrm>
            <a:off x="725486" y="9216917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Os controladores gerenciam as requisições HTTP e mapeiam-nas para métodos específicos.</a:t>
            </a:r>
          </a:p>
        </p:txBody>
      </p:sp>
      <p:sp>
        <p:nvSpPr>
          <p:cNvPr id="15" name="Espaço Reservado para Rodapé 14">
            <a:extLst>
              <a:ext uri="{FF2B5EF4-FFF2-40B4-BE49-F238E27FC236}">
                <a16:creationId xmlns:a16="http://schemas.microsoft.com/office/drawing/2014/main" id="{784E1808-C162-4A60-ADB7-A3C708156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6" name="Espaço Reservado para Número de Slide 15">
            <a:extLst>
              <a:ext uri="{FF2B5EF4-FFF2-40B4-BE49-F238E27FC236}">
                <a16:creationId xmlns:a16="http://schemas.microsoft.com/office/drawing/2014/main" id="{93FB52DA-C009-42BA-B2F3-862DAB51F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23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76657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-6603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25CFC03-5139-498E-9E0D-A60214D6CF7D}"/>
              </a:ext>
            </a:extLst>
          </p:cNvPr>
          <p:cNvSpPr txBox="1"/>
          <p:nvPr/>
        </p:nvSpPr>
        <p:spPr>
          <a:xfrm>
            <a:off x="2353732" y="5538103"/>
            <a:ext cx="4419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Thymeleaf</a:t>
            </a:r>
            <a:r>
              <a:rPr lang="pt-BR" sz="3200" b="1" dirty="0">
                <a:latin typeface="+mj-lt"/>
              </a:rPr>
              <a:t> como Motor de </a:t>
            </a:r>
            <a:r>
              <a:rPr lang="pt-BR" sz="3200" b="1" dirty="0" err="1">
                <a:latin typeface="+mj-lt"/>
              </a:rPr>
              <a:t>Template</a:t>
            </a:r>
            <a:endParaRPr lang="pt-BR" sz="3200" b="1" dirty="0"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1658F1D-0E57-4999-A7CD-4871E915F768}"/>
              </a:ext>
            </a:extLst>
          </p:cNvPr>
          <p:cNvSpPr txBox="1"/>
          <p:nvPr/>
        </p:nvSpPr>
        <p:spPr>
          <a:xfrm>
            <a:off x="761999" y="6862806"/>
            <a:ext cx="807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Adicionar dependência do </a:t>
            </a:r>
            <a:r>
              <a:rPr lang="pt-BR" sz="2400" dirty="0" err="1"/>
              <a:t>Thymeleaf</a:t>
            </a:r>
            <a:r>
              <a:rPr lang="pt-BR" sz="2400" dirty="0"/>
              <a:t> no pom.xml: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925D687-60A7-4B47-ACE3-6F94599C4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32" y="394006"/>
            <a:ext cx="9033934" cy="489661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1ACBF0B-5472-409D-BBB0-7D4CFDF83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32" y="7548117"/>
            <a:ext cx="9033934" cy="3088386"/>
          </a:xfrm>
          <a:prstGeom prst="rect">
            <a:avLst/>
          </a:prstGeom>
        </p:spPr>
      </p:pic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3D9EAF4B-A3E9-4957-A8EE-F0F73D0AA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477DE486-C41E-4F60-BBB0-10D50B770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24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8075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-6603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DBD6A2A-3364-4AC0-A406-726245A1908E}"/>
              </a:ext>
            </a:extLst>
          </p:cNvPr>
          <p:cNvSpPr txBox="1"/>
          <p:nvPr/>
        </p:nvSpPr>
        <p:spPr>
          <a:xfrm>
            <a:off x="1083733" y="794185"/>
            <a:ext cx="807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Criar uma página </a:t>
            </a:r>
            <a:r>
              <a:rPr lang="pt-BR" sz="2400" dirty="0" err="1"/>
              <a:t>Thymeleaf</a:t>
            </a:r>
            <a:r>
              <a:rPr lang="pt-BR" sz="2400" dirty="0"/>
              <a:t> (ola.html):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B5B9627-3FD0-48EE-B8CA-9321B5773C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66" y="1497585"/>
            <a:ext cx="9025467" cy="5224948"/>
          </a:xfrm>
          <a:prstGeom prst="rect">
            <a:avLst/>
          </a:prstGeom>
        </p:spPr>
      </p:pic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B2286143-3DAD-4409-A9C6-B50872E3D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CE5EB0EA-ED4F-49FD-B14E-295F39AE2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25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0780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7345394-A8FA-4E5F-851C-DFDBCD7E929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2B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1DCEC4-233F-4A3B-875B-433A62D5D7B3}"/>
              </a:ext>
            </a:extLst>
          </p:cNvPr>
          <p:cNvSpPr txBox="1"/>
          <p:nvPr/>
        </p:nvSpPr>
        <p:spPr>
          <a:xfrm>
            <a:off x="0" y="6400800"/>
            <a:ext cx="9601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i="0" dirty="0">
                <a:solidFill>
                  <a:srgbClr val="ECECEC"/>
                </a:solidFill>
                <a:effectLst/>
                <a:latin typeface="Söhne"/>
              </a:rPr>
              <a:t>Persistência e Web Services </a:t>
            </a:r>
            <a:r>
              <a:rPr lang="pt-BR" sz="8800" b="1" i="0" dirty="0" err="1">
                <a:solidFill>
                  <a:srgbClr val="ECECEC"/>
                </a:solidFill>
                <a:effectLst/>
                <a:latin typeface="Söhne"/>
              </a:rPr>
              <a:t>RESTful</a:t>
            </a:r>
            <a:r>
              <a:rPr lang="pt-BR" sz="8800" b="1" i="0" dirty="0">
                <a:solidFill>
                  <a:srgbClr val="ECECEC"/>
                </a:solidFill>
                <a:effectLst/>
                <a:latin typeface="Söhne"/>
              </a:rPr>
              <a:t> com Spring Boot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FF36EA1-C898-41C6-A57D-EE2FAEFE45CD}"/>
              </a:ext>
            </a:extLst>
          </p:cNvPr>
          <p:cNvSpPr txBox="1"/>
          <p:nvPr/>
        </p:nvSpPr>
        <p:spPr>
          <a:xfrm>
            <a:off x="1420813" y="1854607"/>
            <a:ext cx="668655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400" b="1" i="0" dirty="0">
                <a:solidFill>
                  <a:srgbClr val="ECECEC"/>
                </a:solidFill>
                <a:effectLst/>
              </a:rPr>
              <a:t>08</a:t>
            </a:r>
            <a:endParaRPr lang="pt-BR" sz="23900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0C5BBA-D299-4A1E-9728-146C080AE194}"/>
              </a:ext>
            </a:extLst>
          </p:cNvPr>
          <p:cNvSpPr/>
          <p:nvPr/>
        </p:nvSpPr>
        <p:spPr>
          <a:xfrm>
            <a:off x="1162050" y="10756493"/>
            <a:ext cx="7277100" cy="190500"/>
          </a:xfrm>
          <a:prstGeom prst="rect">
            <a:avLst/>
          </a:prstGeom>
          <a:gradFill flip="none" rotWithShape="1">
            <a:gsLst>
              <a:gs pos="0">
                <a:srgbClr val="FEF6F0"/>
              </a:gs>
              <a:gs pos="55000">
                <a:srgbClr val="FDF1E7"/>
              </a:gs>
              <a:gs pos="78000">
                <a:srgbClr val="FCEBDC"/>
              </a:gs>
              <a:gs pos="100000">
                <a:srgbClr val="FAE1CB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191FFF5-AF6B-4C43-B935-527152C6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6561622-F2D7-4324-BF2C-4E4914517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26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0927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-6603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368121B-FA76-43E8-BA28-73EB1D1D04DE}"/>
              </a:ext>
            </a:extLst>
          </p:cNvPr>
          <p:cNvSpPr txBox="1"/>
          <p:nvPr/>
        </p:nvSpPr>
        <p:spPr>
          <a:xfrm>
            <a:off x="1783821" y="552450"/>
            <a:ext cx="59605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i="0" dirty="0">
                <a:effectLst/>
                <a:latin typeface="+mj-lt"/>
              </a:rPr>
              <a:t>Integração com Banco de Dados usando Spring Data JPA</a:t>
            </a:r>
            <a:endParaRPr lang="pt-BR" sz="4000" b="1" dirty="0">
              <a:latin typeface="+mj-lt"/>
            </a:endParaRPr>
          </a:p>
        </p:txBody>
      </p:sp>
      <p:sp>
        <p:nvSpPr>
          <p:cNvPr id="6" name="Raio 5">
            <a:extLst>
              <a:ext uri="{FF2B5EF4-FFF2-40B4-BE49-F238E27FC236}">
                <a16:creationId xmlns:a16="http://schemas.microsoft.com/office/drawing/2014/main" id="{83BB88BE-C6CD-43E8-A224-BC7423737CBE}"/>
              </a:ext>
            </a:extLst>
          </p:cNvPr>
          <p:cNvSpPr/>
          <p:nvPr/>
        </p:nvSpPr>
        <p:spPr>
          <a:xfrm rot="1556414">
            <a:off x="1449056" y="632884"/>
            <a:ext cx="669529" cy="547020"/>
          </a:xfrm>
          <a:prstGeom prst="lightningBolt">
            <a:avLst/>
          </a:prstGeom>
          <a:gradFill>
            <a:gsLst>
              <a:gs pos="0">
                <a:srgbClr val="FCEBDC"/>
              </a:gs>
              <a:gs pos="29000">
                <a:srgbClr val="FDF1E7"/>
              </a:gs>
              <a:gs pos="53000">
                <a:srgbClr val="FCEBDC"/>
              </a:gs>
              <a:gs pos="75000">
                <a:srgbClr val="D2B39E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EAD96E5-E699-4FAA-8D49-28702E47FECC}"/>
              </a:ext>
            </a:extLst>
          </p:cNvPr>
          <p:cNvSpPr txBox="1"/>
          <p:nvPr/>
        </p:nvSpPr>
        <p:spPr>
          <a:xfrm>
            <a:off x="762000" y="2549318"/>
            <a:ext cx="807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Adicionar dependência do Spring Data JPA: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780A2ED-BEAE-423E-A932-80E908273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" y="3068859"/>
            <a:ext cx="9008533" cy="3088386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3847A6F-5824-4E2C-9641-4A9AD1E3FE09}"/>
              </a:ext>
            </a:extLst>
          </p:cNvPr>
          <p:cNvSpPr txBox="1"/>
          <p:nvPr/>
        </p:nvSpPr>
        <p:spPr>
          <a:xfrm>
            <a:off x="762000" y="6394197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Configurar a conexão com o banco de dados no </a:t>
            </a:r>
            <a:r>
              <a:rPr lang="pt-BR" sz="2400" dirty="0" err="1"/>
              <a:t>application.properties</a:t>
            </a:r>
            <a:r>
              <a:rPr lang="pt-BR" sz="2400" dirty="0"/>
              <a:t>: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03C47134-CA78-4927-933E-E695E0F33E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" y="7404973"/>
            <a:ext cx="9008533" cy="3088386"/>
          </a:xfrm>
          <a:prstGeom prst="rect">
            <a:avLst/>
          </a:prstGeom>
        </p:spPr>
      </p:pic>
      <p:sp>
        <p:nvSpPr>
          <p:cNvPr id="13" name="Espaço Reservado para Rodapé 12">
            <a:extLst>
              <a:ext uri="{FF2B5EF4-FFF2-40B4-BE49-F238E27FC236}">
                <a16:creationId xmlns:a16="http://schemas.microsoft.com/office/drawing/2014/main" id="{BB1A16E5-9325-41E1-841C-A734895DD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4" name="Espaço Reservado para Número de Slide 13">
            <a:extLst>
              <a:ext uri="{FF2B5EF4-FFF2-40B4-BE49-F238E27FC236}">
                <a16:creationId xmlns:a16="http://schemas.microsoft.com/office/drawing/2014/main" id="{02DA3B6B-F9B2-445A-8ADF-73BD9CA3D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27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32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-6603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5552BE5-7355-4E32-B9C2-04FE7666C622}"/>
              </a:ext>
            </a:extLst>
          </p:cNvPr>
          <p:cNvSpPr txBox="1"/>
          <p:nvPr/>
        </p:nvSpPr>
        <p:spPr>
          <a:xfrm>
            <a:off x="761999" y="753897"/>
            <a:ext cx="807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Criar uma entidade e um repositório: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0359E38-1DEE-48FD-A8F5-9CCD9369C8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33" y="1408178"/>
            <a:ext cx="9059333" cy="8497062"/>
          </a:xfrm>
          <a:prstGeom prst="rect">
            <a:avLst/>
          </a:prstGeom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80C515A-43E7-4283-BE91-9C006EFCF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41FD7DC-1DF4-4130-BD9B-827D98AC5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28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6290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-6603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3C1FFA0-1443-4A25-8886-A91ABC665E2B}"/>
              </a:ext>
            </a:extLst>
          </p:cNvPr>
          <p:cNvSpPr txBox="1"/>
          <p:nvPr/>
        </p:nvSpPr>
        <p:spPr>
          <a:xfrm>
            <a:off x="2590799" y="567267"/>
            <a:ext cx="4419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RESTful Web Services com Spring Boot</a:t>
            </a:r>
            <a:endParaRPr lang="pt-BR" sz="3200" b="1" dirty="0"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E37E3F1-3D29-40C2-9B24-51C15E93F9D5}"/>
              </a:ext>
            </a:extLst>
          </p:cNvPr>
          <p:cNvSpPr txBox="1"/>
          <p:nvPr/>
        </p:nvSpPr>
        <p:spPr>
          <a:xfrm>
            <a:off x="761999" y="1741873"/>
            <a:ext cx="807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Criar um controlador REST: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0146D92-BEFF-49E1-B686-7120EF56D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98" y="2203538"/>
            <a:ext cx="9042401" cy="9768329"/>
          </a:xfrm>
          <a:prstGeom prst="rect">
            <a:avLst/>
          </a:prstGeom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DE08E3C-0964-4C1D-8F5F-57320A12A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1CCB2A4-C704-4B9A-BE8D-A38B8AEF3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29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08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7345394-A8FA-4E5F-851C-DFDBCD7E929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2B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1DCEC4-233F-4A3B-875B-433A62D5D7B3}"/>
              </a:ext>
            </a:extLst>
          </p:cNvPr>
          <p:cNvSpPr txBox="1"/>
          <p:nvPr/>
        </p:nvSpPr>
        <p:spPr>
          <a:xfrm>
            <a:off x="1905000" y="6686550"/>
            <a:ext cx="5791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b="1" i="0" dirty="0">
                <a:solidFill>
                  <a:srgbClr val="ECECEC"/>
                </a:solidFill>
                <a:effectLst/>
              </a:rPr>
              <a:t>A Pedra Filosofal da Programação</a:t>
            </a:r>
            <a:endParaRPr lang="pt-BR" sz="80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FF36EA1-C898-41C6-A57D-EE2FAEFE45CD}"/>
              </a:ext>
            </a:extLst>
          </p:cNvPr>
          <p:cNvSpPr txBox="1"/>
          <p:nvPr/>
        </p:nvSpPr>
        <p:spPr>
          <a:xfrm>
            <a:off x="1420813" y="1854607"/>
            <a:ext cx="668655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400" b="1" i="0" dirty="0">
                <a:solidFill>
                  <a:srgbClr val="ECECEC"/>
                </a:solidFill>
                <a:effectLst/>
              </a:rPr>
              <a:t>01</a:t>
            </a:r>
            <a:endParaRPr lang="pt-BR" sz="23900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0C5BBA-D299-4A1E-9728-146C080AE194}"/>
              </a:ext>
            </a:extLst>
          </p:cNvPr>
          <p:cNvSpPr/>
          <p:nvPr/>
        </p:nvSpPr>
        <p:spPr>
          <a:xfrm>
            <a:off x="1162050" y="10472202"/>
            <a:ext cx="7277100" cy="190500"/>
          </a:xfrm>
          <a:prstGeom prst="rect">
            <a:avLst/>
          </a:prstGeom>
          <a:gradFill flip="none" rotWithShape="1">
            <a:gsLst>
              <a:gs pos="0">
                <a:srgbClr val="FEF6F0"/>
              </a:gs>
              <a:gs pos="55000">
                <a:srgbClr val="FDF1E7"/>
              </a:gs>
              <a:gs pos="78000">
                <a:srgbClr val="FCEBDC"/>
              </a:gs>
              <a:gs pos="100000">
                <a:srgbClr val="FAE1CB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6F210CCC-933D-4F55-A94C-C956AA53B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8D6F72F4-0976-47C8-8996-2A64C8974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3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6289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7345394-A8FA-4E5F-851C-DFDBCD7E929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2B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1DCEC4-233F-4A3B-875B-433A62D5D7B3}"/>
              </a:ext>
            </a:extLst>
          </p:cNvPr>
          <p:cNvSpPr txBox="1"/>
          <p:nvPr/>
        </p:nvSpPr>
        <p:spPr>
          <a:xfrm>
            <a:off x="0" y="6400800"/>
            <a:ext cx="9601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i="0" dirty="0">
                <a:solidFill>
                  <a:srgbClr val="ECECEC"/>
                </a:solidFill>
                <a:effectLst/>
                <a:latin typeface="Söhne"/>
              </a:rPr>
              <a:t>Agradecimentos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0C5BBA-D299-4A1E-9728-146C080AE194}"/>
              </a:ext>
            </a:extLst>
          </p:cNvPr>
          <p:cNvSpPr/>
          <p:nvPr/>
        </p:nvSpPr>
        <p:spPr>
          <a:xfrm>
            <a:off x="1162050" y="8030226"/>
            <a:ext cx="7277100" cy="190500"/>
          </a:xfrm>
          <a:prstGeom prst="rect">
            <a:avLst/>
          </a:prstGeom>
          <a:gradFill flip="none" rotWithShape="1">
            <a:gsLst>
              <a:gs pos="0">
                <a:srgbClr val="FEF6F0"/>
              </a:gs>
              <a:gs pos="55000">
                <a:srgbClr val="FDF1E7"/>
              </a:gs>
              <a:gs pos="78000">
                <a:srgbClr val="FCEBDC"/>
              </a:gs>
              <a:gs pos="100000">
                <a:srgbClr val="FAE1CB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191FFF5-AF6B-4C43-B935-527152C6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6561622-F2D7-4324-BF2C-4E4914517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30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177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BF52A9D-E5C6-4328-9574-E6525E2A0503}"/>
              </a:ext>
            </a:extLst>
          </p:cNvPr>
          <p:cNvSpPr txBox="1"/>
          <p:nvPr/>
        </p:nvSpPr>
        <p:spPr>
          <a:xfrm>
            <a:off x="0" y="552450"/>
            <a:ext cx="9601200" cy="952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8FE1CD4-444E-417E-A0C4-29A01C722D30}"/>
              </a:ext>
            </a:extLst>
          </p:cNvPr>
          <p:cNvSpPr/>
          <p:nvPr/>
        </p:nvSpPr>
        <p:spPr>
          <a:xfrm>
            <a:off x="0" y="-6603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C96455B-9891-4CF2-83C9-94BF3D890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F87D263-E252-4D43-B83A-264F64870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31</a:t>
            </a:fld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CB03C01-F611-4C28-95C1-EB513B707333}"/>
              </a:ext>
            </a:extLst>
          </p:cNvPr>
          <p:cNvSpPr txBox="1"/>
          <p:nvPr/>
        </p:nvSpPr>
        <p:spPr>
          <a:xfrm>
            <a:off x="1442244" y="1467486"/>
            <a:ext cx="6643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i="0" dirty="0">
                <a:effectLst/>
                <a:latin typeface="+mj-lt"/>
              </a:rPr>
              <a:t>OBRIGADA POR LER ATÉ AQUI</a:t>
            </a:r>
            <a:endParaRPr lang="pt-BR" sz="4000" b="1" dirty="0">
              <a:latin typeface="+mj-lt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74CCAE1-CF4A-4D59-AD4C-8F766180216A}"/>
              </a:ext>
            </a:extLst>
          </p:cNvPr>
          <p:cNvSpPr txBox="1"/>
          <p:nvPr/>
        </p:nvSpPr>
        <p:spPr>
          <a:xfrm>
            <a:off x="1134534" y="1596947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sz="3200" dirty="0"/>
          </a:p>
        </p:txBody>
      </p:sp>
      <p:pic>
        <p:nvPicPr>
          <p:cNvPr id="9" name="Imagem 8">
            <a:hlinkClick r:id="rId2"/>
            <a:extLst>
              <a:ext uri="{FF2B5EF4-FFF2-40B4-BE49-F238E27FC236}">
                <a16:creationId xmlns:a16="http://schemas.microsoft.com/office/drawing/2014/main" id="{C7F85E58-B4C2-4544-9973-5CBBBCF82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175" y="3592761"/>
            <a:ext cx="4514850" cy="253365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3F25464-68C0-400B-B282-2D6A0C0CD6FE}"/>
              </a:ext>
            </a:extLst>
          </p:cNvPr>
          <p:cNvSpPr txBox="1"/>
          <p:nvPr/>
        </p:nvSpPr>
        <p:spPr>
          <a:xfrm>
            <a:off x="-1439333" y="39631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pic>
        <p:nvPicPr>
          <p:cNvPr id="12" name="Imagem 11">
            <a:hlinkClick r:id="rId4"/>
            <a:extLst>
              <a:ext uri="{FF2B5EF4-FFF2-40B4-BE49-F238E27FC236}">
                <a16:creationId xmlns:a16="http://schemas.microsoft.com/office/drawing/2014/main" id="{4CB56B22-EA72-4CA8-8DB1-D70B92F9B5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175" y="6126411"/>
            <a:ext cx="4497254" cy="337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80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7010D78-8DFE-4DDC-ACCF-5C17CD9750F8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AAA4AA0-6B77-4F6E-A400-1BE5CD7E3149}"/>
              </a:ext>
            </a:extLst>
          </p:cNvPr>
          <p:cNvSpPr txBox="1"/>
          <p:nvPr/>
        </p:nvSpPr>
        <p:spPr>
          <a:xfrm>
            <a:off x="1302542" y="771037"/>
            <a:ext cx="6996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latin typeface="+mj-lt"/>
              </a:rPr>
              <a:t>Introdução ao Java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6E37C99-A329-4F24-A40D-1BB2C74D5088}"/>
              </a:ext>
            </a:extLst>
          </p:cNvPr>
          <p:cNvSpPr txBox="1"/>
          <p:nvPr/>
        </p:nvSpPr>
        <p:spPr>
          <a:xfrm>
            <a:off x="820604" y="1930402"/>
            <a:ext cx="795998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Java é uma linguagem de programação robusta e de propósito geral, originalmente desenvolvida pela Sun Microsystems e atualmente mantida pela Oracle. Com sua capacidade de "escrever uma vez, rodar em qualquer lugar" (WORA), Java é amplamente utilizada em aplicações corporativas, desenvolvimento web, dispositivos móveis e muito mais.</a:t>
            </a:r>
          </a:p>
          <a:p>
            <a:endParaRPr lang="pt-BR" sz="2400" dirty="0"/>
          </a:p>
          <a:p>
            <a:r>
              <a:rPr lang="pt-BR" sz="2400" dirty="0"/>
              <a:t>Instalação e Configuração do Ambiente</a:t>
            </a:r>
          </a:p>
          <a:p>
            <a:endParaRPr lang="pt-BR" sz="2400" dirty="0"/>
          </a:p>
          <a:p>
            <a:r>
              <a:rPr lang="pt-BR" sz="2400" dirty="0"/>
              <a:t>Antes de começar a programar em Java, precisamos configurar nosso ambiente de desenvolvimento: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F1CB2A6-0CC4-4ECC-9FF1-901F2A6B2FBF}"/>
              </a:ext>
            </a:extLst>
          </p:cNvPr>
          <p:cNvSpPr txBox="1"/>
          <p:nvPr/>
        </p:nvSpPr>
        <p:spPr>
          <a:xfrm>
            <a:off x="1744134" y="6428348"/>
            <a:ext cx="6400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+mj-lt"/>
              </a:rPr>
              <a:t>Instalar o JDK (Java </a:t>
            </a:r>
            <a:r>
              <a:rPr lang="pt-BR" sz="3200" b="1" dirty="0" err="1">
                <a:latin typeface="+mj-lt"/>
              </a:rPr>
              <a:t>Development</a:t>
            </a:r>
            <a:r>
              <a:rPr lang="pt-BR" sz="3200" b="1" dirty="0">
                <a:latin typeface="+mj-lt"/>
              </a:rPr>
              <a:t> Kit)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ADC8E1A-1396-4CE0-A18A-BED05D44EAF2}"/>
              </a:ext>
            </a:extLst>
          </p:cNvPr>
          <p:cNvSpPr txBox="1"/>
          <p:nvPr/>
        </p:nvSpPr>
        <p:spPr>
          <a:xfrm>
            <a:off x="820605" y="7356085"/>
            <a:ext cx="795998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Baixe o JDK mais recente do site oficial da Oracle.</a:t>
            </a:r>
          </a:p>
          <a:p>
            <a:r>
              <a:rPr lang="pt-BR" sz="2400" dirty="0"/>
              <a:t>Siga as instruções de instalação específicas para o seu sistema operacional.</a:t>
            </a:r>
          </a:p>
          <a:p>
            <a:r>
              <a:rPr lang="pt-BR" sz="2400" dirty="0"/>
              <a:t>Configurar Variáveis de Ambiente</a:t>
            </a:r>
          </a:p>
          <a:p>
            <a:endParaRPr lang="pt-BR" sz="2400" dirty="0"/>
          </a:p>
          <a:p>
            <a:r>
              <a:rPr lang="pt-BR" sz="2400" dirty="0"/>
              <a:t>Adicione o caminho do JDK à variável de ambiente PATH.</a:t>
            </a:r>
          </a:p>
          <a:p>
            <a:r>
              <a:rPr lang="pt-BR" sz="2400" dirty="0"/>
              <a:t>Verifique a instalação abrindo o terminal e digitando </a:t>
            </a:r>
            <a:r>
              <a:rPr lang="pt-BR" sz="2400" dirty="0" err="1"/>
              <a:t>java</a:t>
            </a:r>
            <a:r>
              <a:rPr lang="pt-BR" sz="2400" dirty="0"/>
              <a:t> -</a:t>
            </a:r>
            <a:r>
              <a:rPr lang="pt-BR" sz="2400" dirty="0" err="1"/>
              <a:t>version</a:t>
            </a:r>
            <a:r>
              <a:rPr lang="pt-BR" sz="2400" dirty="0"/>
              <a:t>.</a:t>
            </a:r>
          </a:p>
        </p:txBody>
      </p:sp>
      <p:sp>
        <p:nvSpPr>
          <p:cNvPr id="7" name="Raio 6">
            <a:extLst>
              <a:ext uri="{FF2B5EF4-FFF2-40B4-BE49-F238E27FC236}">
                <a16:creationId xmlns:a16="http://schemas.microsoft.com/office/drawing/2014/main" id="{EB832A18-8916-4EDE-947E-B64BA2303912}"/>
              </a:ext>
            </a:extLst>
          </p:cNvPr>
          <p:cNvSpPr/>
          <p:nvPr/>
        </p:nvSpPr>
        <p:spPr>
          <a:xfrm rot="1556414">
            <a:off x="2192202" y="868120"/>
            <a:ext cx="669529" cy="547020"/>
          </a:xfrm>
          <a:prstGeom prst="lightningBolt">
            <a:avLst/>
          </a:prstGeom>
          <a:gradFill>
            <a:gsLst>
              <a:gs pos="0">
                <a:srgbClr val="FCEBDC"/>
              </a:gs>
              <a:gs pos="29000">
                <a:srgbClr val="FDF1E7"/>
              </a:gs>
              <a:gs pos="53000">
                <a:srgbClr val="FCEBDC"/>
              </a:gs>
              <a:gs pos="75000">
                <a:srgbClr val="D2B39E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Espaço Reservado para Rodapé 12">
            <a:extLst>
              <a:ext uri="{FF2B5EF4-FFF2-40B4-BE49-F238E27FC236}">
                <a16:creationId xmlns:a16="http://schemas.microsoft.com/office/drawing/2014/main" id="{59647E2E-554C-43B1-BD26-FEDBFE680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4" name="Espaço Reservado para Número de Slide 13">
            <a:extLst>
              <a:ext uri="{FF2B5EF4-FFF2-40B4-BE49-F238E27FC236}">
                <a16:creationId xmlns:a16="http://schemas.microsoft.com/office/drawing/2014/main" id="{7099C903-0035-4AF2-AB0F-C22892D0A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4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19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4218FFD-9D34-42C7-BA86-50047977ED6E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FC8D19A-FED1-49D1-A9EC-1986933B5B70}"/>
              </a:ext>
            </a:extLst>
          </p:cNvPr>
          <p:cNvSpPr txBox="1"/>
          <p:nvPr/>
        </p:nvSpPr>
        <p:spPr>
          <a:xfrm>
            <a:off x="1521355" y="576699"/>
            <a:ext cx="64854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Primeiro Programa em Java: </a:t>
            </a:r>
          </a:p>
          <a:p>
            <a:pPr algn="ctr"/>
            <a:r>
              <a:rPr lang="pt-BR" sz="3200" b="1" dirty="0">
                <a:latin typeface="+mj-lt"/>
              </a:rPr>
              <a:t>"Olá, Mundo!“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C26AB1F-2BCA-464E-ABBB-73C4A74B2DAB}"/>
              </a:ext>
            </a:extLst>
          </p:cNvPr>
          <p:cNvSpPr txBox="1"/>
          <p:nvPr/>
        </p:nvSpPr>
        <p:spPr>
          <a:xfrm>
            <a:off x="841361" y="1855424"/>
            <a:ext cx="797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Vamos escrever nosso primeiro programa em Java para nos familiarizarmos com a sintaxe básica.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08EEA50-7976-42FC-9036-EC5892690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21" y="2789264"/>
            <a:ext cx="8912557" cy="3208521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31B0BC8-A435-4AA4-980D-E14B2FBC5B96}"/>
              </a:ext>
            </a:extLst>
          </p:cNvPr>
          <p:cNvSpPr txBox="1"/>
          <p:nvPr/>
        </p:nvSpPr>
        <p:spPr>
          <a:xfrm>
            <a:off x="841361" y="6400800"/>
            <a:ext cx="809975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err="1"/>
              <a:t>public</a:t>
            </a:r>
            <a:r>
              <a:rPr lang="pt-BR" sz="2400" b="1" dirty="0"/>
              <a:t> </a:t>
            </a:r>
            <a:r>
              <a:rPr lang="pt-BR" sz="2400" b="1" dirty="0" err="1"/>
              <a:t>class</a:t>
            </a:r>
            <a:r>
              <a:rPr lang="pt-BR" sz="2400" b="1" dirty="0"/>
              <a:t> </a:t>
            </a:r>
            <a:r>
              <a:rPr lang="pt-BR" sz="2400" b="1" dirty="0" err="1"/>
              <a:t>OlaMundo</a:t>
            </a:r>
            <a:r>
              <a:rPr lang="pt-BR" sz="2400" b="1" dirty="0"/>
              <a:t>: </a:t>
            </a:r>
            <a:r>
              <a:rPr lang="pt-BR" sz="2400" dirty="0"/>
              <a:t>Declara uma classe pública chamada </a:t>
            </a:r>
            <a:r>
              <a:rPr lang="pt-BR" sz="2400" dirty="0" err="1"/>
              <a:t>OlaMundo</a:t>
            </a:r>
            <a:r>
              <a:rPr lang="pt-BR" sz="2400" dirty="0"/>
              <a:t>.</a:t>
            </a:r>
          </a:p>
          <a:p>
            <a:endParaRPr lang="pt-BR" sz="2400" dirty="0"/>
          </a:p>
          <a:p>
            <a:r>
              <a:rPr lang="pt-BR" sz="2400" b="1" dirty="0" err="1"/>
              <a:t>public</a:t>
            </a:r>
            <a:r>
              <a:rPr lang="pt-BR" sz="2400" b="1" dirty="0"/>
              <a:t> </a:t>
            </a:r>
            <a:r>
              <a:rPr lang="pt-BR" sz="2400" b="1" dirty="0" err="1"/>
              <a:t>static</a:t>
            </a:r>
            <a:r>
              <a:rPr lang="pt-BR" sz="2400" b="1" dirty="0"/>
              <a:t> </a:t>
            </a:r>
            <a:r>
              <a:rPr lang="pt-BR" sz="2400" b="1" dirty="0" err="1"/>
              <a:t>void</a:t>
            </a:r>
            <a:r>
              <a:rPr lang="pt-BR" sz="2400" b="1" dirty="0"/>
              <a:t> </a:t>
            </a:r>
            <a:r>
              <a:rPr lang="pt-BR" sz="2400" b="1" dirty="0" err="1"/>
              <a:t>main</a:t>
            </a:r>
            <a:r>
              <a:rPr lang="pt-BR" sz="2400" b="1" dirty="0"/>
              <a:t>(</a:t>
            </a:r>
            <a:r>
              <a:rPr lang="pt-BR" sz="2400" b="1" dirty="0" err="1"/>
              <a:t>String</a:t>
            </a:r>
            <a:r>
              <a:rPr lang="pt-BR" sz="2400" b="1" dirty="0"/>
              <a:t>[] </a:t>
            </a:r>
            <a:r>
              <a:rPr lang="pt-BR" sz="2400" b="1" dirty="0" err="1"/>
              <a:t>args</a:t>
            </a:r>
            <a:r>
              <a:rPr lang="pt-BR" sz="2400" b="1" dirty="0"/>
              <a:t>): </a:t>
            </a:r>
            <a:r>
              <a:rPr lang="pt-BR" sz="2400" dirty="0"/>
              <a:t>O ponto de entrada do programa, onde a execução começa.</a:t>
            </a:r>
          </a:p>
          <a:p>
            <a:endParaRPr lang="pt-BR" sz="2400" dirty="0"/>
          </a:p>
          <a:p>
            <a:r>
              <a:rPr lang="pt-BR" sz="2400" b="1" dirty="0" err="1"/>
              <a:t>System.out.println</a:t>
            </a:r>
            <a:r>
              <a:rPr lang="pt-BR" sz="2400" b="1" dirty="0"/>
              <a:t>("Olá, Mundo!"): </a:t>
            </a:r>
            <a:r>
              <a:rPr lang="pt-BR" sz="2400" dirty="0"/>
              <a:t>Imprime "Olá, Mundo!" no console.</a:t>
            </a:r>
          </a:p>
          <a:p>
            <a:endParaRPr lang="pt-BR" dirty="0"/>
          </a:p>
        </p:txBody>
      </p:sp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91B4A90C-B58F-40DD-B7D7-3E8E09C43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3" name="Espaço Reservado para Número de Slide 12">
            <a:extLst>
              <a:ext uri="{FF2B5EF4-FFF2-40B4-BE49-F238E27FC236}">
                <a16:creationId xmlns:a16="http://schemas.microsoft.com/office/drawing/2014/main" id="{F1DAC466-BF83-409D-A8AC-158A2D10F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5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820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7345394-A8FA-4E5F-851C-DFDBCD7E929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2B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1DCEC4-233F-4A3B-875B-433A62D5D7B3}"/>
              </a:ext>
            </a:extLst>
          </p:cNvPr>
          <p:cNvSpPr txBox="1"/>
          <p:nvPr/>
        </p:nvSpPr>
        <p:spPr>
          <a:xfrm>
            <a:off x="1905000" y="6686550"/>
            <a:ext cx="57912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i="0" dirty="0">
                <a:solidFill>
                  <a:srgbClr val="ECECEC"/>
                </a:solidFill>
                <a:effectLst/>
                <a:latin typeface="Söhne"/>
              </a:rPr>
              <a:t>O Segredo da Herança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FF36EA1-C898-41C6-A57D-EE2FAEFE45CD}"/>
              </a:ext>
            </a:extLst>
          </p:cNvPr>
          <p:cNvSpPr txBox="1"/>
          <p:nvPr/>
        </p:nvSpPr>
        <p:spPr>
          <a:xfrm>
            <a:off x="1420813" y="1854607"/>
            <a:ext cx="668655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400" b="1" i="0" dirty="0">
                <a:solidFill>
                  <a:srgbClr val="ECECEC"/>
                </a:solidFill>
                <a:effectLst/>
              </a:rPr>
              <a:t>02</a:t>
            </a:r>
            <a:endParaRPr lang="pt-BR" sz="23900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0C5BBA-D299-4A1E-9728-146C080AE194}"/>
              </a:ext>
            </a:extLst>
          </p:cNvPr>
          <p:cNvSpPr/>
          <p:nvPr/>
        </p:nvSpPr>
        <p:spPr>
          <a:xfrm>
            <a:off x="1125538" y="9487317"/>
            <a:ext cx="7277100" cy="190500"/>
          </a:xfrm>
          <a:prstGeom prst="rect">
            <a:avLst/>
          </a:prstGeom>
          <a:gradFill flip="none" rotWithShape="1">
            <a:gsLst>
              <a:gs pos="0">
                <a:srgbClr val="FEF6F0"/>
              </a:gs>
              <a:gs pos="55000">
                <a:srgbClr val="FDF1E7"/>
              </a:gs>
              <a:gs pos="78000">
                <a:srgbClr val="FCEBDC"/>
              </a:gs>
              <a:gs pos="100000">
                <a:srgbClr val="FAE1CB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AC80CE61-F2EE-4F0D-AC16-F20A7161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D1958F33-1F08-40F2-850E-3C55624DA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6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377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C1C9B18-E383-4198-AC15-15FF6B692DB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C666663-619D-42CA-AB44-6099E7FC8504}"/>
              </a:ext>
            </a:extLst>
          </p:cNvPr>
          <p:cNvSpPr txBox="1"/>
          <p:nvPr/>
        </p:nvSpPr>
        <p:spPr>
          <a:xfrm>
            <a:off x="0" y="495300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latin typeface="+mj-lt"/>
              </a:rPr>
              <a:t>Estrutura Básica de um Programa Java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5E6D2F8-8CDB-451A-BE06-EDA1807E1BDC}"/>
              </a:ext>
            </a:extLst>
          </p:cNvPr>
          <p:cNvSpPr txBox="1"/>
          <p:nvPr/>
        </p:nvSpPr>
        <p:spPr>
          <a:xfrm>
            <a:off x="711200" y="1422401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Um programa Java é composto por classes e métodos. Cada aplicação Java começa pela classe que contém o método </a:t>
            </a:r>
            <a:r>
              <a:rPr lang="pt-BR" sz="2400" dirty="0" err="1"/>
              <a:t>main</a:t>
            </a:r>
            <a:r>
              <a:rPr lang="pt-BR" sz="2400" dirty="0"/>
              <a:t>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91C4015-5138-4278-913A-A6FD2D3F555D}"/>
              </a:ext>
            </a:extLst>
          </p:cNvPr>
          <p:cNvSpPr txBox="1"/>
          <p:nvPr/>
        </p:nvSpPr>
        <p:spPr>
          <a:xfrm>
            <a:off x="2534787" y="2472613"/>
            <a:ext cx="45316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latin typeface="+mj-lt"/>
              </a:rPr>
              <a:t>Tipos de Dados e Variáveis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75675D0-D6BB-4484-B033-1C4C3F49A2C6}"/>
              </a:ext>
            </a:extLst>
          </p:cNvPr>
          <p:cNvSpPr txBox="1"/>
          <p:nvPr/>
        </p:nvSpPr>
        <p:spPr>
          <a:xfrm>
            <a:off x="711198" y="3276603"/>
            <a:ext cx="80771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Java possui vários tipos de dados primitivos como </a:t>
            </a:r>
            <a:r>
              <a:rPr lang="pt-BR" sz="2400" dirty="0" err="1"/>
              <a:t>int</a:t>
            </a:r>
            <a:r>
              <a:rPr lang="pt-BR" sz="2400" dirty="0"/>
              <a:t>, </a:t>
            </a:r>
            <a:r>
              <a:rPr lang="pt-BR" sz="2400" dirty="0" err="1"/>
              <a:t>double</a:t>
            </a:r>
            <a:r>
              <a:rPr lang="pt-BR" sz="2400" dirty="0"/>
              <a:t>, char, </a:t>
            </a:r>
            <a:r>
              <a:rPr lang="pt-BR" sz="2400" dirty="0" err="1"/>
              <a:t>boolean</a:t>
            </a:r>
            <a:r>
              <a:rPr lang="pt-BR" sz="2400" dirty="0"/>
              <a:t>, entre outros. Variáveis são usadas para armazenar dados, e cada variável deve ser declarada com um tipo específico.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CAA37B5-618B-4A60-B73B-3CDAEB6A7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78" y="4773170"/>
            <a:ext cx="9064641" cy="291579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15AF436-5A38-4F20-B354-A01A6217D7F7}"/>
              </a:ext>
            </a:extLst>
          </p:cNvPr>
          <p:cNvSpPr txBox="1"/>
          <p:nvPr/>
        </p:nvSpPr>
        <p:spPr>
          <a:xfrm>
            <a:off x="2735611" y="7688963"/>
            <a:ext cx="43308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latin typeface="+mj-lt"/>
              </a:rPr>
              <a:t>Operadores e Expressões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C411EB2-CE1D-446D-9AD4-1112484E3009}"/>
              </a:ext>
            </a:extLst>
          </p:cNvPr>
          <p:cNvSpPr txBox="1"/>
          <p:nvPr/>
        </p:nvSpPr>
        <p:spPr>
          <a:xfrm>
            <a:off x="711198" y="8354533"/>
            <a:ext cx="80771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Java suporta operadores aritméticos (+, -, *, /), relacionais (==, !=, &lt;, &gt;) e lógicos (&amp;&amp;, ||, !).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8C352CDA-18CD-4515-8DD3-D613F0F079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22" y="9266325"/>
            <a:ext cx="9074297" cy="2918899"/>
          </a:xfrm>
          <a:prstGeom prst="rect">
            <a:avLst/>
          </a:prstGeom>
        </p:spPr>
      </p:pic>
      <p:sp>
        <p:nvSpPr>
          <p:cNvPr id="16" name="Raio 15">
            <a:extLst>
              <a:ext uri="{FF2B5EF4-FFF2-40B4-BE49-F238E27FC236}">
                <a16:creationId xmlns:a16="http://schemas.microsoft.com/office/drawing/2014/main" id="{E41FB4CF-A01E-4477-819C-B465F000E05B}"/>
              </a:ext>
            </a:extLst>
          </p:cNvPr>
          <p:cNvSpPr/>
          <p:nvPr/>
        </p:nvSpPr>
        <p:spPr>
          <a:xfrm rot="1556414">
            <a:off x="344538" y="605937"/>
            <a:ext cx="669529" cy="547020"/>
          </a:xfrm>
          <a:prstGeom prst="lightningBolt">
            <a:avLst/>
          </a:prstGeom>
          <a:gradFill>
            <a:gsLst>
              <a:gs pos="0">
                <a:srgbClr val="FCEBDC"/>
              </a:gs>
              <a:gs pos="29000">
                <a:srgbClr val="FDF1E7"/>
              </a:gs>
              <a:gs pos="53000">
                <a:srgbClr val="FCEBDC"/>
              </a:gs>
              <a:gs pos="75000">
                <a:srgbClr val="D2B39E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spaço Reservado para Rodapé 18">
            <a:extLst>
              <a:ext uri="{FF2B5EF4-FFF2-40B4-BE49-F238E27FC236}">
                <a16:creationId xmlns:a16="http://schemas.microsoft.com/office/drawing/2014/main" id="{810EE9A3-1249-442B-8EB2-DBCA28558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75567" y="12070929"/>
            <a:ext cx="3240405" cy="68156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65622A56-792E-4FD2-AF3C-585DD880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94310" y="12062886"/>
            <a:ext cx="2160270" cy="681567"/>
          </a:xfrm>
        </p:spPr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7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899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E26835A-675E-4A61-BDF7-C9A788854BC7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FAE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ADCC307-57B9-4F40-AA6E-7C4DE06FA035}"/>
              </a:ext>
            </a:extLst>
          </p:cNvPr>
          <p:cNvSpPr txBox="1"/>
          <p:nvPr/>
        </p:nvSpPr>
        <p:spPr>
          <a:xfrm>
            <a:off x="1964265" y="717834"/>
            <a:ext cx="56726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Estruturas de Controle de Fluxo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E2ABFC7-0AD1-4E03-BC12-7C8C32FC7927}"/>
              </a:ext>
            </a:extLst>
          </p:cNvPr>
          <p:cNvSpPr txBox="1"/>
          <p:nvPr/>
        </p:nvSpPr>
        <p:spPr>
          <a:xfrm>
            <a:off x="769990" y="1726657"/>
            <a:ext cx="8357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Estruturas de controle como </a:t>
            </a:r>
            <a:r>
              <a:rPr lang="pt-BR" sz="2400" dirty="0" err="1"/>
              <a:t>if</a:t>
            </a:r>
            <a:r>
              <a:rPr lang="pt-BR" sz="2400" dirty="0"/>
              <a:t>, </a:t>
            </a:r>
            <a:r>
              <a:rPr lang="pt-BR" sz="2400" dirty="0" err="1"/>
              <a:t>else</a:t>
            </a:r>
            <a:r>
              <a:rPr lang="pt-BR" sz="2400" dirty="0"/>
              <a:t>, switch, for, </a:t>
            </a:r>
            <a:r>
              <a:rPr lang="pt-BR" sz="2400" dirty="0" err="1"/>
              <a:t>while</a:t>
            </a:r>
            <a:r>
              <a:rPr lang="pt-BR" sz="2400" dirty="0"/>
              <a:t> e do-</a:t>
            </a:r>
            <a:r>
              <a:rPr lang="pt-BR" sz="2400" dirty="0" err="1"/>
              <a:t>while</a:t>
            </a:r>
            <a:r>
              <a:rPr lang="pt-BR" sz="2400" dirty="0"/>
              <a:t> controlam o fluxo de execução.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AFA0A63E-175F-4F1E-91D9-FCC0593103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11" y="2981702"/>
            <a:ext cx="9003777" cy="3571498"/>
          </a:xfrm>
          <a:prstGeom prst="rect">
            <a:avLst/>
          </a:prstGeom>
        </p:spPr>
      </p:pic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EFE6CB77-8196-4AD6-B212-A6C92039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DF4754FA-09A9-4411-91AB-035063909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8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491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7345394-A8FA-4E5F-851C-DFDBCD7E929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2B3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1DCEC4-233F-4A3B-875B-433A62D5D7B3}"/>
              </a:ext>
            </a:extLst>
          </p:cNvPr>
          <p:cNvSpPr txBox="1"/>
          <p:nvPr/>
        </p:nvSpPr>
        <p:spPr>
          <a:xfrm>
            <a:off x="1905000" y="6686550"/>
            <a:ext cx="57912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i="0" dirty="0">
                <a:solidFill>
                  <a:srgbClr val="ECECEC"/>
                </a:solidFill>
                <a:effectLst/>
                <a:latin typeface="Söhne"/>
              </a:rPr>
              <a:t>O Cálice da Coleção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FF36EA1-C898-41C6-A57D-EE2FAEFE45CD}"/>
              </a:ext>
            </a:extLst>
          </p:cNvPr>
          <p:cNvSpPr txBox="1"/>
          <p:nvPr/>
        </p:nvSpPr>
        <p:spPr>
          <a:xfrm>
            <a:off x="1420813" y="1854607"/>
            <a:ext cx="668655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400" b="1" i="0" dirty="0">
                <a:solidFill>
                  <a:srgbClr val="ECECEC"/>
                </a:solidFill>
                <a:effectLst/>
              </a:rPr>
              <a:t>03</a:t>
            </a:r>
            <a:endParaRPr lang="pt-BR" sz="23900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0C5BBA-D299-4A1E-9728-146C080AE194}"/>
              </a:ext>
            </a:extLst>
          </p:cNvPr>
          <p:cNvSpPr/>
          <p:nvPr/>
        </p:nvSpPr>
        <p:spPr>
          <a:xfrm>
            <a:off x="1125538" y="9487317"/>
            <a:ext cx="7277100" cy="190500"/>
          </a:xfrm>
          <a:prstGeom prst="rect">
            <a:avLst/>
          </a:prstGeom>
          <a:gradFill flip="none" rotWithShape="1">
            <a:gsLst>
              <a:gs pos="0">
                <a:srgbClr val="FEF6F0"/>
              </a:gs>
              <a:gs pos="55000">
                <a:srgbClr val="FDF1E7"/>
              </a:gs>
              <a:gs pos="78000">
                <a:srgbClr val="FCEBDC"/>
              </a:gs>
              <a:gs pos="100000">
                <a:srgbClr val="FAE1CB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10E2A8A4-0DCF-43EF-B878-D5FAC3C8E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JAVA PARA BRUXOS - FLAVIA RIBEIRO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F6176D48-CE24-445B-89B3-DCBACBED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F3BC-49DB-4690-A38B-3831E9FB007A}" type="slidenum">
              <a:rPr lang="pt-BR" smtClean="0">
                <a:solidFill>
                  <a:schemeClr val="tx1"/>
                </a:solidFill>
              </a:rPr>
              <a:t>9</a:t>
            </a:fld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8947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447</TotalTime>
  <Words>1197</Words>
  <Application>Microsoft Office PowerPoint</Application>
  <PresentationFormat>Papel A3 (297 x 420 mm)</PresentationFormat>
  <Paragraphs>182</Paragraphs>
  <Slides>31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Söhne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Flavia</dc:creator>
  <cp:lastModifiedBy>Flavia</cp:lastModifiedBy>
  <cp:revision>34</cp:revision>
  <dcterms:created xsi:type="dcterms:W3CDTF">2024-05-20T20:11:27Z</dcterms:created>
  <dcterms:modified xsi:type="dcterms:W3CDTF">2024-05-21T18:58:46Z</dcterms:modified>
</cp:coreProperties>
</file>

<file path=docProps/thumbnail.jpeg>
</file>